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Funnel Sans" panose="020B0604020202020204" charset="0"/>
      <p:regular r:id="rId14"/>
    </p:embeddedFont>
    <p:embeddedFont>
      <p:font typeface="Mona Sans Semi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50B7B8-55E5-43B8-9E3D-20B8C8B2C6D1}" v="12" dt="2026-01-20T14:18:09.7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17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iya Mhatre" userId="61db866187839c5e" providerId="LiveId" clId="{5B9B907A-1C71-45B8-BB40-046A41AFF9BD}"/>
    <pc:docChg chg="undo custSel addSld delSld modSld sldOrd">
      <pc:chgData name="Saniya Mhatre" userId="61db866187839c5e" providerId="LiveId" clId="{5B9B907A-1C71-45B8-BB40-046A41AFF9BD}" dt="2026-01-21T12:54:15.674" v="152" actId="1076"/>
      <pc:docMkLst>
        <pc:docMk/>
      </pc:docMkLst>
      <pc:sldChg chg="modSp mod">
        <pc:chgData name="Saniya Mhatre" userId="61db866187839c5e" providerId="LiveId" clId="{5B9B907A-1C71-45B8-BB40-046A41AFF9BD}" dt="2026-01-20T14:19:12.463" v="151" actId="20577"/>
        <pc:sldMkLst>
          <pc:docMk/>
          <pc:sldMk cId="0" sldId="256"/>
        </pc:sldMkLst>
        <pc:spChg chg="mod">
          <ac:chgData name="Saniya Mhatre" userId="61db866187839c5e" providerId="LiveId" clId="{5B9B907A-1C71-45B8-BB40-046A41AFF9BD}" dt="2026-01-20T14:19:12.463" v="151" actId="20577"/>
          <ac:spMkLst>
            <pc:docMk/>
            <pc:sldMk cId="0" sldId="256"/>
            <ac:spMk id="3" creationId="{00000000-0000-0000-0000-000000000000}"/>
          </ac:spMkLst>
        </pc:spChg>
      </pc:sldChg>
      <pc:sldChg chg="modSp mod">
        <pc:chgData name="Saniya Mhatre" userId="61db866187839c5e" providerId="LiveId" clId="{5B9B907A-1C71-45B8-BB40-046A41AFF9BD}" dt="2026-01-20T13:57:30.577" v="1" actId="113"/>
        <pc:sldMkLst>
          <pc:docMk/>
          <pc:sldMk cId="0" sldId="257"/>
        </pc:sldMkLst>
        <pc:spChg chg="mod">
          <ac:chgData name="Saniya Mhatre" userId="61db866187839c5e" providerId="LiveId" clId="{5B9B907A-1C71-45B8-BB40-046A41AFF9BD}" dt="2026-01-20T13:57:30.577" v="1" actId="113"/>
          <ac:spMkLst>
            <pc:docMk/>
            <pc:sldMk cId="0" sldId="257"/>
            <ac:spMk id="3" creationId="{00000000-0000-0000-0000-000000000000}"/>
          </ac:spMkLst>
        </pc:spChg>
      </pc:sldChg>
      <pc:sldChg chg="modSp mod">
        <pc:chgData name="Saniya Mhatre" userId="61db866187839c5e" providerId="LiveId" clId="{5B9B907A-1C71-45B8-BB40-046A41AFF9BD}" dt="2026-01-20T13:58:52.464" v="12" actId="113"/>
        <pc:sldMkLst>
          <pc:docMk/>
          <pc:sldMk cId="0" sldId="258"/>
        </pc:sldMkLst>
        <pc:spChg chg="mod">
          <ac:chgData name="Saniya Mhatre" userId="61db866187839c5e" providerId="LiveId" clId="{5B9B907A-1C71-45B8-BB40-046A41AFF9BD}" dt="2026-01-20T13:57:48.052" v="2" actId="113"/>
          <ac:spMkLst>
            <pc:docMk/>
            <pc:sldMk cId="0" sldId="258"/>
            <ac:spMk id="2" creationId="{00000000-0000-0000-0000-000000000000}"/>
          </ac:spMkLst>
        </pc:spChg>
        <pc:spChg chg="mod">
          <ac:chgData name="Saniya Mhatre" userId="61db866187839c5e" providerId="LiveId" clId="{5B9B907A-1C71-45B8-BB40-046A41AFF9BD}" dt="2026-01-20T13:58:38.752" v="9" actId="113"/>
          <ac:spMkLst>
            <pc:docMk/>
            <pc:sldMk cId="0" sldId="258"/>
            <ac:spMk id="4" creationId="{00000000-0000-0000-0000-000000000000}"/>
          </ac:spMkLst>
        </pc:spChg>
        <pc:spChg chg="mod">
          <ac:chgData name="Saniya Mhatre" userId="61db866187839c5e" providerId="LiveId" clId="{5B9B907A-1C71-45B8-BB40-046A41AFF9BD}" dt="2026-01-20T13:58:48.581" v="11" actId="113"/>
          <ac:spMkLst>
            <pc:docMk/>
            <pc:sldMk cId="0" sldId="258"/>
            <ac:spMk id="7" creationId="{00000000-0000-0000-0000-000000000000}"/>
          </ac:spMkLst>
        </pc:spChg>
        <pc:spChg chg="mod">
          <ac:chgData name="Saniya Mhatre" userId="61db866187839c5e" providerId="LiveId" clId="{5B9B907A-1C71-45B8-BB40-046A41AFF9BD}" dt="2026-01-20T13:58:44.633" v="10" actId="113"/>
          <ac:spMkLst>
            <pc:docMk/>
            <pc:sldMk cId="0" sldId="258"/>
            <ac:spMk id="10" creationId="{00000000-0000-0000-0000-000000000000}"/>
          </ac:spMkLst>
        </pc:spChg>
        <pc:spChg chg="mod">
          <ac:chgData name="Saniya Mhatre" userId="61db866187839c5e" providerId="LiveId" clId="{5B9B907A-1C71-45B8-BB40-046A41AFF9BD}" dt="2026-01-20T13:58:52.464" v="12" actId="113"/>
          <ac:spMkLst>
            <pc:docMk/>
            <pc:sldMk cId="0" sldId="258"/>
            <ac:spMk id="13" creationId="{00000000-0000-0000-0000-000000000000}"/>
          </ac:spMkLst>
        </pc:spChg>
      </pc:sldChg>
      <pc:sldChg chg="modSp mod">
        <pc:chgData name="Saniya Mhatre" userId="61db866187839c5e" providerId="LiveId" clId="{5B9B907A-1C71-45B8-BB40-046A41AFF9BD}" dt="2026-01-21T12:54:15.674" v="152" actId="1076"/>
        <pc:sldMkLst>
          <pc:docMk/>
          <pc:sldMk cId="0" sldId="259"/>
        </pc:sldMkLst>
        <pc:spChg chg="mod">
          <ac:chgData name="Saniya Mhatre" userId="61db866187839c5e" providerId="LiveId" clId="{5B9B907A-1C71-45B8-BB40-046A41AFF9BD}" dt="2026-01-20T13:57:56.256" v="3" actId="113"/>
          <ac:spMkLst>
            <pc:docMk/>
            <pc:sldMk cId="0" sldId="259"/>
            <ac:spMk id="2" creationId="{00000000-0000-0000-0000-000000000000}"/>
          </ac:spMkLst>
        </pc:spChg>
        <pc:spChg chg="mod">
          <ac:chgData name="Saniya Mhatre" userId="61db866187839c5e" providerId="LiveId" clId="{5B9B907A-1C71-45B8-BB40-046A41AFF9BD}" dt="2026-01-20T13:58:03.680" v="4" actId="113"/>
          <ac:spMkLst>
            <pc:docMk/>
            <pc:sldMk cId="0" sldId="259"/>
            <ac:spMk id="6" creationId="{00000000-0000-0000-0000-000000000000}"/>
          </ac:spMkLst>
        </pc:spChg>
        <pc:spChg chg="mod">
          <ac:chgData name="Saniya Mhatre" userId="61db866187839c5e" providerId="LiveId" clId="{5B9B907A-1C71-45B8-BB40-046A41AFF9BD}" dt="2026-01-21T12:54:15.674" v="152" actId="1076"/>
          <ac:spMkLst>
            <pc:docMk/>
            <pc:sldMk cId="0" sldId="259"/>
            <ac:spMk id="7" creationId="{00000000-0000-0000-0000-000000000000}"/>
          </ac:spMkLst>
        </pc:spChg>
        <pc:spChg chg="mod">
          <ac:chgData name="Saniya Mhatre" userId="61db866187839c5e" providerId="LiveId" clId="{5B9B907A-1C71-45B8-BB40-046A41AFF9BD}" dt="2026-01-20T13:58:08.841" v="5" actId="113"/>
          <ac:spMkLst>
            <pc:docMk/>
            <pc:sldMk cId="0" sldId="259"/>
            <ac:spMk id="10" creationId="{00000000-0000-0000-0000-000000000000}"/>
          </ac:spMkLst>
        </pc:spChg>
        <pc:spChg chg="mod">
          <ac:chgData name="Saniya Mhatre" userId="61db866187839c5e" providerId="LiveId" clId="{5B9B907A-1C71-45B8-BB40-046A41AFF9BD}" dt="2026-01-20T13:58:14.412" v="6" actId="113"/>
          <ac:spMkLst>
            <pc:docMk/>
            <pc:sldMk cId="0" sldId="259"/>
            <ac:spMk id="14" creationId="{00000000-0000-0000-0000-000000000000}"/>
          </ac:spMkLst>
        </pc:spChg>
        <pc:spChg chg="mod">
          <ac:chgData name="Saniya Mhatre" userId="61db866187839c5e" providerId="LiveId" clId="{5B9B907A-1C71-45B8-BB40-046A41AFF9BD}" dt="2026-01-20T13:58:18.745" v="7" actId="113"/>
          <ac:spMkLst>
            <pc:docMk/>
            <pc:sldMk cId="0" sldId="259"/>
            <ac:spMk id="18" creationId="{00000000-0000-0000-0000-000000000000}"/>
          </ac:spMkLst>
        </pc:spChg>
        <pc:spChg chg="mod">
          <ac:chgData name="Saniya Mhatre" userId="61db866187839c5e" providerId="LiveId" clId="{5B9B907A-1C71-45B8-BB40-046A41AFF9BD}" dt="2026-01-20T13:58:23.628" v="8" actId="113"/>
          <ac:spMkLst>
            <pc:docMk/>
            <pc:sldMk cId="0" sldId="259"/>
            <ac:spMk id="22" creationId="{00000000-0000-0000-0000-000000000000}"/>
          </ac:spMkLst>
        </pc:spChg>
      </pc:sldChg>
      <pc:sldChg chg="modSp mod">
        <pc:chgData name="Saniya Mhatre" userId="61db866187839c5e" providerId="LiveId" clId="{5B9B907A-1C71-45B8-BB40-046A41AFF9BD}" dt="2026-01-20T14:03:14.851" v="44" actId="113"/>
        <pc:sldMkLst>
          <pc:docMk/>
          <pc:sldMk cId="0" sldId="260"/>
        </pc:sldMkLst>
        <pc:spChg chg="mod">
          <ac:chgData name="Saniya Mhatre" userId="61db866187839c5e" providerId="LiveId" clId="{5B9B907A-1C71-45B8-BB40-046A41AFF9BD}" dt="2026-01-20T14:03:14.851" v="44" actId="113"/>
          <ac:spMkLst>
            <pc:docMk/>
            <pc:sldMk cId="0" sldId="260"/>
            <ac:spMk id="2" creationId="{00000000-0000-0000-0000-000000000000}"/>
          </ac:spMkLst>
        </pc:spChg>
        <pc:spChg chg="mod">
          <ac:chgData name="Saniya Mhatre" userId="61db866187839c5e" providerId="LiveId" clId="{5B9B907A-1C71-45B8-BB40-046A41AFF9BD}" dt="2026-01-20T14:01:10.732" v="20" actId="207"/>
          <ac:spMkLst>
            <pc:docMk/>
            <pc:sldMk cId="0" sldId="260"/>
            <ac:spMk id="3" creationId="{00000000-0000-0000-0000-000000000000}"/>
          </ac:spMkLst>
        </pc:spChg>
        <pc:spChg chg="mod">
          <ac:chgData name="Saniya Mhatre" userId="61db866187839c5e" providerId="LiveId" clId="{5B9B907A-1C71-45B8-BB40-046A41AFF9BD}" dt="2026-01-20T14:01:26.481" v="23" actId="207"/>
          <ac:spMkLst>
            <pc:docMk/>
            <pc:sldMk cId="0" sldId="260"/>
            <ac:spMk id="6" creationId="{00000000-0000-0000-0000-000000000000}"/>
          </ac:spMkLst>
        </pc:spChg>
        <pc:spChg chg="mod">
          <ac:chgData name="Saniya Mhatre" userId="61db866187839c5e" providerId="LiveId" clId="{5B9B907A-1C71-45B8-BB40-046A41AFF9BD}" dt="2026-01-20T14:02:33.059" v="37" actId="255"/>
          <ac:spMkLst>
            <pc:docMk/>
            <pc:sldMk cId="0" sldId="260"/>
            <ac:spMk id="7" creationId="{00000000-0000-0000-0000-000000000000}"/>
          </ac:spMkLst>
        </pc:spChg>
        <pc:spChg chg="mod">
          <ac:chgData name="Saniya Mhatre" userId="61db866187839c5e" providerId="LiveId" clId="{5B9B907A-1C71-45B8-BB40-046A41AFF9BD}" dt="2026-01-20T14:00:59.584" v="19" actId="207"/>
          <ac:spMkLst>
            <pc:docMk/>
            <pc:sldMk cId="0" sldId="260"/>
            <ac:spMk id="8" creationId="{00000000-0000-0000-0000-000000000000}"/>
          </ac:spMkLst>
        </pc:spChg>
        <pc:spChg chg="mod">
          <ac:chgData name="Saniya Mhatre" userId="61db866187839c5e" providerId="LiveId" clId="{5B9B907A-1C71-45B8-BB40-046A41AFF9BD}" dt="2026-01-20T14:02:26.394" v="36" actId="255"/>
          <ac:spMkLst>
            <pc:docMk/>
            <pc:sldMk cId="0" sldId="260"/>
            <ac:spMk id="9" creationId="{00000000-0000-0000-0000-000000000000}"/>
          </ac:spMkLst>
        </pc:spChg>
        <pc:spChg chg="mod">
          <ac:chgData name="Saniya Mhatre" userId="61db866187839c5e" providerId="LiveId" clId="{5B9B907A-1C71-45B8-BB40-046A41AFF9BD}" dt="2026-01-20T14:02:11.824" v="33" actId="207"/>
          <ac:spMkLst>
            <pc:docMk/>
            <pc:sldMk cId="0" sldId="260"/>
            <ac:spMk id="10" creationId="{00000000-0000-0000-0000-000000000000}"/>
          </ac:spMkLst>
        </pc:spChg>
        <pc:spChg chg="mod">
          <ac:chgData name="Saniya Mhatre" userId="61db866187839c5e" providerId="LiveId" clId="{5B9B907A-1C71-45B8-BB40-046A41AFF9BD}" dt="2026-01-20T14:02:52.127" v="42" actId="255"/>
          <ac:spMkLst>
            <pc:docMk/>
            <pc:sldMk cId="0" sldId="260"/>
            <ac:spMk id="11" creationId="{00000000-0000-0000-0000-000000000000}"/>
          </ac:spMkLst>
        </pc:spChg>
        <pc:spChg chg="mod">
          <ac:chgData name="Saniya Mhatre" userId="61db866187839c5e" providerId="LiveId" clId="{5B9B907A-1C71-45B8-BB40-046A41AFF9BD}" dt="2026-01-20T14:02:18.540" v="35" actId="207"/>
          <ac:spMkLst>
            <pc:docMk/>
            <pc:sldMk cId="0" sldId="260"/>
            <ac:spMk id="12" creationId="{00000000-0000-0000-0000-000000000000}"/>
          </ac:spMkLst>
        </pc:spChg>
        <pc:spChg chg="mod">
          <ac:chgData name="Saniya Mhatre" userId="61db866187839c5e" providerId="LiveId" clId="{5B9B907A-1C71-45B8-BB40-046A41AFF9BD}" dt="2026-01-20T14:02:56.743" v="43" actId="255"/>
          <ac:spMkLst>
            <pc:docMk/>
            <pc:sldMk cId="0" sldId="260"/>
            <ac:spMk id="13" creationId="{00000000-0000-0000-0000-000000000000}"/>
          </ac:spMkLst>
        </pc:spChg>
        <pc:spChg chg="mod">
          <ac:chgData name="Saniya Mhatre" userId="61db866187839c5e" providerId="LiveId" clId="{5B9B907A-1C71-45B8-BB40-046A41AFF9BD}" dt="2026-01-20T14:02:03.321" v="31" actId="113"/>
          <ac:spMkLst>
            <pc:docMk/>
            <pc:sldMk cId="0" sldId="260"/>
            <ac:spMk id="14" creationId="{00000000-0000-0000-0000-000000000000}"/>
          </ac:spMkLst>
        </pc:spChg>
        <pc:spChg chg="mod">
          <ac:chgData name="Saniya Mhatre" userId="61db866187839c5e" providerId="LiveId" clId="{5B9B907A-1C71-45B8-BB40-046A41AFF9BD}" dt="2026-01-20T14:02:43.185" v="39" actId="255"/>
          <ac:spMkLst>
            <pc:docMk/>
            <pc:sldMk cId="0" sldId="260"/>
            <ac:spMk id="15" creationId="{00000000-0000-0000-0000-000000000000}"/>
          </ac:spMkLst>
        </pc:spChg>
        <pc:spChg chg="mod">
          <ac:chgData name="Saniya Mhatre" userId="61db866187839c5e" providerId="LiveId" clId="{5B9B907A-1C71-45B8-BB40-046A41AFF9BD}" dt="2026-01-20T14:01:34.987" v="25" actId="207"/>
          <ac:spMkLst>
            <pc:docMk/>
            <pc:sldMk cId="0" sldId="260"/>
            <ac:spMk id="16" creationId="{00000000-0000-0000-0000-000000000000}"/>
          </ac:spMkLst>
        </pc:spChg>
        <pc:spChg chg="mod">
          <ac:chgData name="Saniya Mhatre" userId="61db866187839c5e" providerId="LiveId" clId="{5B9B907A-1C71-45B8-BB40-046A41AFF9BD}" dt="2026-01-20T14:02:38.579" v="38" actId="255"/>
          <ac:spMkLst>
            <pc:docMk/>
            <pc:sldMk cId="0" sldId="260"/>
            <ac:spMk id="17" creationId="{00000000-0000-0000-0000-000000000000}"/>
          </ac:spMkLst>
        </pc:spChg>
        <pc:picChg chg="mod">
          <ac:chgData name="Saniya Mhatre" userId="61db866187839c5e" providerId="LiveId" clId="{5B9B907A-1C71-45B8-BB40-046A41AFF9BD}" dt="2026-01-20T14:02:45.872" v="40" actId="1076"/>
          <ac:picMkLst>
            <pc:docMk/>
            <pc:sldMk cId="0" sldId="260"/>
            <ac:picMk id="4" creationId="{00000000-0000-0000-0000-000000000000}"/>
          </ac:picMkLst>
        </pc:picChg>
      </pc:sldChg>
      <pc:sldChg chg="modSp mod">
        <pc:chgData name="Saniya Mhatre" userId="61db866187839c5e" providerId="LiveId" clId="{5B9B907A-1C71-45B8-BB40-046A41AFF9BD}" dt="2026-01-20T14:03:47.644" v="48" actId="113"/>
        <pc:sldMkLst>
          <pc:docMk/>
          <pc:sldMk cId="0" sldId="261"/>
        </pc:sldMkLst>
        <pc:spChg chg="mod">
          <ac:chgData name="Saniya Mhatre" userId="61db866187839c5e" providerId="LiveId" clId="{5B9B907A-1C71-45B8-BB40-046A41AFF9BD}" dt="2026-01-20T14:03:33.548" v="45" actId="113"/>
          <ac:spMkLst>
            <pc:docMk/>
            <pc:sldMk cId="0" sldId="261"/>
            <ac:spMk id="2" creationId="{00000000-0000-0000-0000-000000000000}"/>
          </ac:spMkLst>
        </pc:spChg>
        <pc:spChg chg="mod">
          <ac:chgData name="Saniya Mhatre" userId="61db866187839c5e" providerId="LiveId" clId="{5B9B907A-1C71-45B8-BB40-046A41AFF9BD}" dt="2026-01-20T14:03:43.601" v="47" actId="113"/>
          <ac:spMkLst>
            <pc:docMk/>
            <pc:sldMk cId="0" sldId="261"/>
            <ac:spMk id="5" creationId="{00000000-0000-0000-0000-000000000000}"/>
          </ac:spMkLst>
        </pc:spChg>
        <pc:spChg chg="mod">
          <ac:chgData name="Saniya Mhatre" userId="61db866187839c5e" providerId="LiveId" clId="{5B9B907A-1C71-45B8-BB40-046A41AFF9BD}" dt="2026-01-20T14:03:39.199" v="46" actId="113"/>
          <ac:spMkLst>
            <pc:docMk/>
            <pc:sldMk cId="0" sldId="261"/>
            <ac:spMk id="7" creationId="{00000000-0000-0000-0000-000000000000}"/>
          </ac:spMkLst>
        </pc:spChg>
        <pc:spChg chg="mod">
          <ac:chgData name="Saniya Mhatre" userId="61db866187839c5e" providerId="LiveId" clId="{5B9B907A-1C71-45B8-BB40-046A41AFF9BD}" dt="2026-01-20T14:03:47.644" v="48" actId="113"/>
          <ac:spMkLst>
            <pc:docMk/>
            <pc:sldMk cId="0" sldId="261"/>
            <ac:spMk id="9" creationId="{00000000-0000-0000-0000-000000000000}"/>
          </ac:spMkLst>
        </pc:spChg>
      </pc:sldChg>
      <pc:sldChg chg="modSp mod">
        <pc:chgData name="Saniya Mhatre" userId="61db866187839c5e" providerId="LiveId" clId="{5B9B907A-1C71-45B8-BB40-046A41AFF9BD}" dt="2026-01-20T14:06:28.796" v="64" actId="1076"/>
        <pc:sldMkLst>
          <pc:docMk/>
          <pc:sldMk cId="0" sldId="262"/>
        </pc:sldMkLst>
        <pc:spChg chg="mod">
          <ac:chgData name="Saniya Mhatre" userId="61db866187839c5e" providerId="LiveId" clId="{5B9B907A-1C71-45B8-BB40-046A41AFF9BD}" dt="2026-01-20T14:04:07.291" v="49" actId="113"/>
          <ac:spMkLst>
            <pc:docMk/>
            <pc:sldMk cId="0" sldId="262"/>
            <ac:spMk id="2" creationId="{00000000-0000-0000-0000-000000000000}"/>
          </ac:spMkLst>
        </pc:spChg>
        <pc:spChg chg="mod">
          <ac:chgData name="Saniya Mhatre" userId="61db866187839c5e" providerId="LiveId" clId="{5B9B907A-1C71-45B8-BB40-046A41AFF9BD}" dt="2026-01-20T14:06:28.796" v="64" actId="1076"/>
          <ac:spMkLst>
            <pc:docMk/>
            <pc:sldMk cId="0" sldId="262"/>
            <ac:spMk id="3" creationId="{00000000-0000-0000-0000-000000000000}"/>
          </ac:spMkLst>
        </pc:spChg>
        <pc:spChg chg="mod">
          <ac:chgData name="Saniya Mhatre" userId="61db866187839c5e" providerId="LiveId" clId="{5B9B907A-1C71-45B8-BB40-046A41AFF9BD}" dt="2026-01-20T14:05:35.110" v="56" actId="12"/>
          <ac:spMkLst>
            <pc:docMk/>
            <pc:sldMk cId="0" sldId="262"/>
            <ac:spMk id="4" creationId="{00000000-0000-0000-0000-000000000000}"/>
          </ac:spMkLst>
        </pc:spChg>
        <pc:spChg chg="mod">
          <ac:chgData name="Saniya Mhatre" userId="61db866187839c5e" providerId="LiveId" clId="{5B9B907A-1C71-45B8-BB40-046A41AFF9BD}" dt="2026-01-20T14:05:51.352" v="61" actId="12"/>
          <ac:spMkLst>
            <pc:docMk/>
            <pc:sldMk cId="0" sldId="262"/>
            <ac:spMk id="8" creationId="{00000000-0000-0000-0000-000000000000}"/>
          </ac:spMkLst>
        </pc:spChg>
        <pc:spChg chg="mod">
          <ac:chgData name="Saniya Mhatre" userId="61db866187839c5e" providerId="LiveId" clId="{5B9B907A-1C71-45B8-BB40-046A41AFF9BD}" dt="2026-01-20T14:05:55.416" v="62" actId="12"/>
          <ac:spMkLst>
            <pc:docMk/>
            <pc:sldMk cId="0" sldId="262"/>
            <ac:spMk id="12" creationId="{00000000-0000-0000-0000-000000000000}"/>
          </ac:spMkLst>
        </pc:spChg>
        <pc:spChg chg="mod">
          <ac:chgData name="Saniya Mhatre" userId="61db866187839c5e" providerId="LiveId" clId="{5B9B907A-1C71-45B8-BB40-046A41AFF9BD}" dt="2026-01-20T14:05:59.544" v="63" actId="12"/>
          <ac:spMkLst>
            <pc:docMk/>
            <pc:sldMk cId="0" sldId="262"/>
            <ac:spMk id="16" creationId="{00000000-0000-0000-0000-000000000000}"/>
          </ac:spMkLst>
        </pc:spChg>
        <pc:spChg chg="mod">
          <ac:chgData name="Saniya Mhatre" userId="61db866187839c5e" providerId="LiveId" clId="{5B9B907A-1C71-45B8-BB40-046A41AFF9BD}" dt="2026-01-20T14:05:45.856" v="60" actId="12"/>
          <ac:spMkLst>
            <pc:docMk/>
            <pc:sldMk cId="0" sldId="262"/>
            <ac:spMk id="20" creationId="{00000000-0000-0000-0000-000000000000}"/>
          </ac:spMkLst>
        </pc:spChg>
        <pc:spChg chg="mod">
          <ac:chgData name="Saniya Mhatre" userId="61db866187839c5e" providerId="LiveId" clId="{5B9B907A-1C71-45B8-BB40-046A41AFF9BD}" dt="2026-01-20T14:05:41.281" v="59" actId="12"/>
          <ac:spMkLst>
            <pc:docMk/>
            <pc:sldMk cId="0" sldId="262"/>
            <ac:spMk id="24" creationId="{00000000-0000-0000-0000-000000000000}"/>
          </ac:spMkLst>
        </pc:spChg>
      </pc:sldChg>
      <pc:sldChg chg="modSp mod">
        <pc:chgData name="Saniya Mhatre" userId="61db866187839c5e" providerId="LiveId" clId="{5B9B907A-1C71-45B8-BB40-046A41AFF9BD}" dt="2026-01-20T14:07:19.955" v="70" actId="113"/>
        <pc:sldMkLst>
          <pc:docMk/>
          <pc:sldMk cId="0" sldId="263"/>
        </pc:sldMkLst>
        <pc:spChg chg="mod">
          <ac:chgData name="Saniya Mhatre" userId="61db866187839c5e" providerId="LiveId" clId="{5B9B907A-1C71-45B8-BB40-046A41AFF9BD}" dt="2026-01-20T14:06:59.492" v="65" actId="113"/>
          <ac:spMkLst>
            <pc:docMk/>
            <pc:sldMk cId="0" sldId="263"/>
            <ac:spMk id="2" creationId="{00000000-0000-0000-0000-000000000000}"/>
          </ac:spMkLst>
        </pc:spChg>
        <pc:spChg chg="mod">
          <ac:chgData name="Saniya Mhatre" userId="61db866187839c5e" providerId="LiveId" clId="{5B9B907A-1C71-45B8-BB40-046A41AFF9BD}" dt="2026-01-20T14:07:03.484" v="66" actId="113"/>
          <ac:spMkLst>
            <pc:docMk/>
            <pc:sldMk cId="0" sldId="263"/>
            <ac:spMk id="5" creationId="{00000000-0000-0000-0000-000000000000}"/>
          </ac:spMkLst>
        </pc:spChg>
        <pc:spChg chg="mod">
          <ac:chgData name="Saniya Mhatre" userId="61db866187839c5e" providerId="LiveId" clId="{5B9B907A-1C71-45B8-BB40-046A41AFF9BD}" dt="2026-01-20T14:07:07.382" v="67" actId="113"/>
          <ac:spMkLst>
            <pc:docMk/>
            <pc:sldMk cId="0" sldId="263"/>
            <ac:spMk id="8" creationId="{00000000-0000-0000-0000-000000000000}"/>
          </ac:spMkLst>
        </pc:spChg>
        <pc:spChg chg="mod">
          <ac:chgData name="Saniya Mhatre" userId="61db866187839c5e" providerId="LiveId" clId="{5B9B907A-1C71-45B8-BB40-046A41AFF9BD}" dt="2026-01-20T14:07:11.343" v="68" actId="113"/>
          <ac:spMkLst>
            <pc:docMk/>
            <pc:sldMk cId="0" sldId="263"/>
            <ac:spMk id="11" creationId="{00000000-0000-0000-0000-000000000000}"/>
          </ac:spMkLst>
        </pc:spChg>
        <pc:spChg chg="mod">
          <ac:chgData name="Saniya Mhatre" userId="61db866187839c5e" providerId="LiveId" clId="{5B9B907A-1C71-45B8-BB40-046A41AFF9BD}" dt="2026-01-20T14:07:15.417" v="69" actId="113"/>
          <ac:spMkLst>
            <pc:docMk/>
            <pc:sldMk cId="0" sldId="263"/>
            <ac:spMk id="14" creationId="{00000000-0000-0000-0000-000000000000}"/>
          </ac:spMkLst>
        </pc:spChg>
        <pc:spChg chg="mod">
          <ac:chgData name="Saniya Mhatre" userId="61db866187839c5e" providerId="LiveId" clId="{5B9B907A-1C71-45B8-BB40-046A41AFF9BD}" dt="2026-01-20T14:07:19.955" v="70" actId="113"/>
          <ac:spMkLst>
            <pc:docMk/>
            <pc:sldMk cId="0" sldId="263"/>
            <ac:spMk id="17" creationId="{00000000-0000-0000-0000-000000000000}"/>
          </ac:spMkLst>
        </pc:spChg>
      </pc:sldChg>
      <pc:sldChg chg="modSp mod">
        <pc:chgData name="Saniya Mhatre" userId="61db866187839c5e" providerId="LiveId" clId="{5B9B907A-1C71-45B8-BB40-046A41AFF9BD}" dt="2026-01-20T14:07:50.894" v="72" actId="113"/>
        <pc:sldMkLst>
          <pc:docMk/>
          <pc:sldMk cId="0" sldId="264"/>
        </pc:sldMkLst>
        <pc:spChg chg="mod">
          <ac:chgData name="Saniya Mhatre" userId="61db866187839c5e" providerId="LiveId" clId="{5B9B907A-1C71-45B8-BB40-046A41AFF9BD}" dt="2026-01-20T14:07:38.240" v="71" actId="113"/>
          <ac:spMkLst>
            <pc:docMk/>
            <pc:sldMk cId="0" sldId="264"/>
            <ac:spMk id="2" creationId="{00000000-0000-0000-0000-000000000000}"/>
          </ac:spMkLst>
        </pc:spChg>
        <pc:spChg chg="mod">
          <ac:chgData name="Saniya Mhatre" userId="61db866187839c5e" providerId="LiveId" clId="{5B9B907A-1C71-45B8-BB40-046A41AFF9BD}" dt="2026-01-20T14:07:50.894" v="72" actId="113"/>
          <ac:spMkLst>
            <pc:docMk/>
            <pc:sldMk cId="0" sldId="264"/>
            <ac:spMk id="5" creationId="{00000000-0000-0000-0000-000000000000}"/>
          </ac:spMkLst>
        </pc:spChg>
      </pc:sldChg>
      <pc:sldChg chg="modSp mod">
        <pc:chgData name="Saniya Mhatre" userId="61db866187839c5e" providerId="LiveId" clId="{5B9B907A-1C71-45B8-BB40-046A41AFF9BD}" dt="2026-01-20T14:08:17.119" v="90" actId="20577"/>
        <pc:sldMkLst>
          <pc:docMk/>
          <pc:sldMk cId="0" sldId="265"/>
        </pc:sldMkLst>
        <pc:spChg chg="mod">
          <ac:chgData name="Saniya Mhatre" userId="61db866187839c5e" providerId="LiveId" clId="{5B9B907A-1C71-45B8-BB40-046A41AFF9BD}" dt="2026-01-20T14:07:57.474" v="73" actId="113"/>
          <ac:spMkLst>
            <pc:docMk/>
            <pc:sldMk cId="0" sldId="265"/>
            <ac:spMk id="3" creationId="{00000000-0000-0000-0000-000000000000}"/>
          </ac:spMkLst>
        </pc:spChg>
        <pc:spChg chg="mod">
          <ac:chgData name="Saniya Mhatre" userId="61db866187839c5e" providerId="LiveId" clId="{5B9B907A-1C71-45B8-BB40-046A41AFF9BD}" dt="2026-01-20T14:08:17.119" v="90" actId="20577"/>
          <ac:spMkLst>
            <pc:docMk/>
            <pc:sldMk cId="0" sldId="265"/>
            <ac:spMk id="4" creationId="{00000000-0000-0000-0000-000000000000}"/>
          </ac:spMkLst>
        </pc:spChg>
      </pc:sldChg>
      <pc:sldChg chg="addSp delSp modSp new mod ord">
        <pc:chgData name="Saniya Mhatre" userId="61db866187839c5e" providerId="LiveId" clId="{5B9B907A-1C71-45B8-BB40-046A41AFF9BD}" dt="2026-01-20T14:18:44.087" v="149" actId="1076"/>
        <pc:sldMkLst>
          <pc:docMk/>
          <pc:sldMk cId="472507822" sldId="266"/>
        </pc:sldMkLst>
        <pc:spChg chg="add del mod">
          <ac:chgData name="Saniya Mhatre" userId="61db866187839c5e" providerId="LiveId" clId="{5B9B907A-1C71-45B8-BB40-046A41AFF9BD}" dt="2026-01-20T14:10:49.493" v="101"/>
          <ac:spMkLst>
            <pc:docMk/>
            <pc:sldMk cId="472507822" sldId="266"/>
            <ac:spMk id="2" creationId="{3CE83BF3-B9C8-7325-3BBA-7EB736173274}"/>
          </ac:spMkLst>
        </pc:spChg>
        <pc:spChg chg="add mod">
          <ac:chgData name="Saniya Mhatre" userId="61db866187839c5e" providerId="LiveId" clId="{5B9B907A-1C71-45B8-BB40-046A41AFF9BD}" dt="2026-01-20T14:12:03.829" v="117" actId="113"/>
          <ac:spMkLst>
            <pc:docMk/>
            <pc:sldMk cId="472507822" sldId="266"/>
            <ac:spMk id="3" creationId="{EF03EF38-02B3-C8D8-1A01-AFB1D77DC4C5}"/>
          </ac:spMkLst>
        </pc:spChg>
        <pc:picChg chg="add mod">
          <ac:chgData name="Saniya Mhatre" userId="61db866187839c5e" providerId="LiveId" clId="{5B9B907A-1C71-45B8-BB40-046A41AFF9BD}" dt="2026-01-20T14:13:31.101" v="118"/>
          <ac:picMkLst>
            <pc:docMk/>
            <pc:sldMk cId="472507822" sldId="266"/>
            <ac:picMk id="4" creationId="{4F8613DC-E81D-4203-B216-98F4D7ACC0DD}"/>
          </ac:picMkLst>
        </pc:picChg>
        <pc:picChg chg="add mod">
          <ac:chgData name="Saniya Mhatre" userId="61db866187839c5e" providerId="LiveId" clId="{5B9B907A-1C71-45B8-BB40-046A41AFF9BD}" dt="2026-01-20T14:16:22.874" v="136" actId="1076"/>
          <ac:picMkLst>
            <pc:docMk/>
            <pc:sldMk cId="472507822" sldId="266"/>
            <ac:picMk id="6" creationId="{9F98877E-F096-D66E-8639-08936B8D2D62}"/>
          </ac:picMkLst>
        </pc:picChg>
        <pc:picChg chg="add mod">
          <ac:chgData name="Saniya Mhatre" userId="61db866187839c5e" providerId="LiveId" clId="{5B9B907A-1C71-45B8-BB40-046A41AFF9BD}" dt="2026-01-20T14:18:44.087" v="149" actId="1076"/>
          <ac:picMkLst>
            <pc:docMk/>
            <pc:sldMk cId="472507822" sldId="266"/>
            <ac:picMk id="8" creationId="{356EE4DB-951C-6D70-8334-41DB25CEBB00}"/>
          </ac:picMkLst>
        </pc:picChg>
        <pc:picChg chg="add del mod">
          <ac:chgData name="Saniya Mhatre" userId="61db866187839c5e" providerId="LiveId" clId="{5B9B907A-1C71-45B8-BB40-046A41AFF9BD}" dt="2026-01-20T14:15:41.968" v="130" actId="478"/>
          <ac:picMkLst>
            <pc:docMk/>
            <pc:sldMk cId="472507822" sldId="266"/>
            <ac:picMk id="10" creationId="{E7806A50-88BB-33A8-D48A-27F9531C3858}"/>
          </ac:picMkLst>
        </pc:picChg>
        <pc:picChg chg="add mod">
          <ac:chgData name="Saniya Mhatre" userId="61db866187839c5e" providerId="LiveId" clId="{5B9B907A-1C71-45B8-BB40-046A41AFF9BD}" dt="2026-01-20T14:18:37.812" v="148" actId="1076"/>
          <ac:picMkLst>
            <pc:docMk/>
            <pc:sldMk cId="472507822" sldId="266"/>
            <ac:picMk id="12" creationId="{06DCF1C4-0F04-29F4-FFDE-853D59304ACE}"/>
          </ac:picMkLst>
        </pc:picChg>
        <pc:picChg chg="add del mod">
          <ac:chgData name="Saniya Mhatre" userId="61db866187839c5e" providerId="LiveId" clId="{5B9B907A-1C71-45B8-BB40-046A41AFF9BD}" dt="2026-01-20T14:17:05.818" v="139" actId="478"/>
          <ac:picMkLst>
            <pc:docMk/>
            <pc:sldMk cId="472507822" sldId="266"/>
            <ac:picMk id="14" creationId="{E480F7FD-1031-957E-A61C-0301D73EDB96}"/>
          </ac:picMkLst>
        </pc:picChg>
        <pc:picChg chg="add del mod">
          <ac:chgData name="Saniya Mhatre" userId="61db866187839c5e" providerId="LiveId" clId="{5B9B907A-1C71-45B8-BB40-046A41AFF9BD}" dt="2026-01-20T14:17:41.951" v="141" actId="478"/>
          <ac:picMkLst>
            <pc:docMk/>
            <pc:sldMk cId="472507822" sldId="266"/>
            <ac:picMk id="16" creationId="{AA53C5E4-9E47-E260-9F1C-63DE857E605C}"/>
          </ac:picMkLst>
        </pc:picChg>
        <pc:picChg chg="add mod">
          <ac:chgData name="Saniya Mhatre" userId="61db866187839c5e" providerId="LiveId" clId="{5B9B907A-1C71-45B8-BB40-046A41AFF9BD}" dt="2026-01-20T14:18:27.270" v="146" actId="1076"/>
          <ac:picMkLst>
            <pc:docMk/>
            <pc:sldMk cId="472507822" sldId="266"/>
            <ac:picMk id="18" creationId="{0CE74023-14DC-E32D-73EC-8F937B8C6DCE}"/>
          </ac:picMkLst>
        </pc:picChg>
      </pc:sldChg>
      <pc:sldChg chg="new del">
        <pc:chgData name="Saniya Mhatre" userId="61db866187839c5e" providerId="LiveId" clId="{5B9B907A-1C71-45B8-BB40-046A41AFF9BD}" dt="2026-01-20T14:09:02.846" v="92" actId="680"/>
        <pc:sldMkLst>
          <pc:docMk/>
          <pc:sldMk cId="808801652" sldId="266"/>
        </pc:sldMkLst>
      </pc:sldChg>
    </pc:docChg>
  </pc:docChgLst>
</pc:chgInfo>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svg>
</file>

<file path=ppt/media/image25.png>
</file>

<file path=ppt/media/image26.png>
</file>

<file path=ppt/media/image27.svg>
</file>

<file path=ppt/media/image28.png>
</file>

<file path=ppt/media/image29.png>
</file>

<file path=ppt/media/image3.png>
</file>

<file path=ppt/media/image30.svg>
</file>

<file path=ppt/media/image31.png>
</file>

<file path=ppt/media/image32.pn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5682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png"/><Relationship Id="rId1" Type="http://schemas.openxmlformats.org/officeDocument/2006/relationships/slideLayout" Target="../slideLayouts/slideLayout10.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svg"/><Relationship Id="rId11" Type="http://schemas.openxmlformats.org/officeDocument/2006/relationships/image" Target="../media/image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21.svg"/><Relationship Id="rId13" Type="http://schemas.openxmlformats.org/officeDocument/2006/relationships/image" Target="../media/image26.png"/><Relationship Id="rId18" Type="http://schemas.openxmlformats.org/officeDocument/2006/relationships/image" Target="../media/image31.png"/><Relationship Id="rId3" Type="http://schemas.openxmlformats.org/officeDocument/2006/relationships/image" Target="../media/image16.png"/><Relationship Id="rId21" Type="http://schemas.openxmlformats.org/officeDocument/2006/relationships/image" Target="../media/image4.png"/><Relationship Id="rId7" Type="http://schemas.openxmlformats.org/officeDocument/2006/relationships/image" Target="../media/image20.png"/><Relationship Id="rId12" Type="http://schemas.openxmlformats.org/officeDocument/2006/relationships/image" Target="../media/image25.png"/><Relationship Id="rId17" Type="http://schemas.openxmlformats.org/officeDocument/2006/relationships/image" Target="../media/image30.svg"/><Relationship Id="rId2" Type="http://schemas.openxmlformats.org/officeDocument/2006/relationships/notesSlide" Target="../notesSlides/notesSlide7.xml"/><Relationship Id="rId16" Type="http://schemas.openxmlformats.org/officeDocument/2006/relationships/image" Target="../media/image29.png"/><Relationship Id="rId20" Type="http://schemas.openxmlformats.org/officeDocument/2006/relationships/image" Target="../media/image33.svg"/><Relationship Id="rId1" Type="http://schemas.openxmlformats.org/officeDocument/2006/relationships/slideLayout" Target="../slideLayouts/slideLayout8.xml"/><Relationship Id="rId6" Type="http://schemas.openxmlformats.org/officeDocument/2006/relationships/image" Target="../media/image19.png"/><Relationship Id="rId11" Type="http://schemas.openxmlformats.org/officeDocument/2006/relationships/image" Target="../media/image24.svg"/><Relationship Id="rId5" Type="http://schemas.openxmlformats.org/officeDocument/2006/relationships/image" Target="../media/image18.svg"/><Relationship Id="rId15" Type="http://schemas.openxmlformats.org/officeDocument/2006/relationships/image" Target="../media/image28.png"/><Relationship Id="rId10" Type="http://schemas.openxmlformats.org/officeDocument/2006/relationships/image" Target="../media/image23.png"/><Relationship Id="rId19" Type="http://schemas.openxmlformats.org/officeDocument/2006/relationships/image" Target="../media/image32.png"/><Relationship Id="rId4" Type="http://schemas.openxmlformats.org/officeDocument/2006/relationships/image" Target="../media/image17.png"/><Relationship Id="rId9" Type="http://schemas.openxmlformats.org/officeDocument/2006/relationships/image" Target="../media/image22.png"/><Relationship Id="rId14" Type="http://schemas.openxmlformats.org/officeDocument/2006/relationships/image" Target="../media/image27.svg"/></Relationships>
</file>

<file path=ppt/slides/_rels/slide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82748"/>
            <a:ext cx="7556421" cy="2835116"/>
          </a:xfrm>
          <a:prstGeom prst="rect">
            <a:avLst/>
          </a:prstGeom>
          <a:noFill/>
          <a:ln/>
        </p:spPr>
        <p:txBody>
          <a:bodyPr wrap="square" lIns="0" tIns="0" rIns="0" bIns="0" rtlCol="0" anchor="t"/>
          <a:lstStyle/>
          <a:p>
            <a:pPr marL="0" indent="0" algn="l">
              <a:lnSpc>
                <a:spcPts val="5550"/>
              </a:lnSpc>
              <a:buNone/>
            </a:pPr>
            <a:r>
              <a:rPr lang="en-US" sz="4450" b="1" dirty="0">
                <a:solidFill>
                  <a:srgbClr val="373B48"/>
                </a:solidFill>
                <a:latin typeface="Mona Sans Semi Bold" pitchFamily="34" charset="0"/>
                <a:ea typeface="Mona Sans Semi Bold" pitchFamily="34" charset="-122"/>
                <a:cs typeface="Mona Sans Semi Bold" pitchFamily="34" charset="-120"/>
              </a:rPr>
              <a:t>Fake News Detection &amp; Verification Tool</a:t>
            </a:r>
            <a:endParaRPr lang="en-US" sz="4450" b="1" dirty="0"/>
          </a:p>
        </p:txBody>
      </p:sp>
      <p:sp>
        <p:nvSpPr>
          <p:cNvPr id="4" name="Text 1"/>
          <p:cNvSpPr/>
          <p:nvPr/>
        </p:nvSpPr>
        <p:spPr>
          <a:xfrm>
            <a:off x="6280190" y="515802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In an age of information overload, discerning truth from falsehood has become a critical challenge. Our tool is designed to empower you with the ability to identify and combat fake news effectively.</a:t>
            </a:r>
            <a:endParaRPr lang="en-US" sz="1750" dirty="0"/>
          </a:p>
        </p:txBody>
      </p:sp>
      <p:pic>
        <p:nvPicPr>
          <p:cNvPr id="7" name="Picture 6">
            <a:extLst>
              <a:ext uri="{FF2B5EF4-FFF2-40B4-BE49-F238E27FC236}">
                <a16:creationId xmlns:a16="http://schemas.microsoft.com/office/drawing/2014/main" id="{A1F9E5C9-8807-4B94-1823-A7688A3B6A86}"/>
              </a:ext>
            </a:extLst>
          </p:cNvPr>
          <p:cNvPicPr>
            <a:picLocks noChangeAspect="1"/>
          </p:cNvPicPr>
          <p:nvPr/>
        </p:nvPicPr>
        <p:blipFill>
          <a:blip r:embed="rId4"/>
          <a:srcRect l="27910" t="21165" r="50845" b="73840"/>
          <a:stretch>
            <a:fillRect/>
          </a:stretch>
        </p:blipFill>
        <p:spPr>
          <a:xfrm>
            <a:off x="11811786" y="7711126"/>
            <a:ext cx="2818614" cy="4359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79496"/>
            <a:ext cx="7556421" cy="1133951"/>
          </a:xfrm>
          <a:prstGeom prst="rect">
            <a:avLst/>
          </a:prstGeom>
          <a:noFill/>
          <a:ln/>
        </p:spPr>
        <p:txBody>
          <a:bodyPr wrap="square" lIns="0" tIns="0" rIns="0" bIns="0" rtlCol="0" anchor="t"/>
          <a:lstStyle/>
          <a:p>
            <a:pPr marL="0" indent="0" algn="l">
              <a:lnSpc>
                <a:spcPts val="4450"/>
              </a:lnSpc>
              <a:buNone/>
            </a:pPr>
            <a:r>
              <a:rPr lang="en-US" sz="3550" b="1" dirty="0">
                <a:solidFill>
                  <a:srgbClr val="373B48"/>
                </a:solidFill>
                <a:latin typeface="Mona Sans Semi Bold" pitchFamily="34" charset="0"/>
                <a:ea typeface="Mona Sans Semi Bold" pitchFamily="34" charset="-122"/>
                <a:cs typeface="Mona Sans Semi Bold" pitchFamily="34" charset="-120"/>
              </a:rPr>
              <a:t>Conclusion: Empowering You to Make Informed Decisions</a:t>
            </a:r>
            <a:endParaRPr lang="en-US" sz="3550" b="1" dirty="0"/>
          </a:p>
        </p:txBody>
      </p:sp>
      <p:sp>
        <p:nvSpPr>
          <p:cNvPr id="4" name="Text 1"/>
          <p:cNvSpPr/>
          <p:nvPr/>
        </p:nvSpPr>
        <p:spPr>
          <a:xfrm>
            <a:off x="793790" y="3153608"/>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Our Fake News Detection &amp; Verification Tool is more than just a piece of website; it's a commitment to fostering a more truthful and transparent digital environment. By providing you with the means to critically evaluate information, we empower you to make informed decisions and contribute to a healthier information ecosystem.</a:t>
            </a:r>
            <a:endParaRPr lang="en-US" sz="1750" dirty="0"/>
          </a:p>
        </p:txBody>
      </p:sp>
      <p:sp>
        <p:nvSpPr>
          <p:cNvPr id="5" name="Shape 2"/>
          <p:cNvSpPr/>
          <p:nvPr/>
        </p:nvSpPr>
        <p:spPr>
          <a:xfrm>
            <a:off x="793790" y="5223272"/>
            <a:ext cx="7556421" cy="1326713"/>
          </a:xfrm>
          <a:prstGeom prst="roundRect">
            <a:avLst>
              <a:gd name="adj" fmla="val 7181"/>
            </a:avLst>
          </a:prstGeom>
          <a:solidFill>
            <a:srgbClr val="D4D6DE"/>
          </a:solidFill>
          <a:ln/>
        </p:spPr>
      </p:sp>
      <p:pic>
        <p:nvPicPr>
          <p:cNvPr id="6" name="Image 1" descr="preencoded.png"/>
          <p:cNvPicPr>
            <a:picLocks noChangeAspect="1"/>
          </p:cNvPicPr>
          <p:nvPr/>
        </p:nvPicPr>
        <p:blipFill>
          <a:blip r:embed="rId4"/>
          <a:stretch>
            <a:fillRect/>
          </a:stretch>
        </p:blipFill>
        <p:spPr>
          <a:xfrm>
            <a:off x="1020604" y="5574983"/>
            <a:ext cx="283488" cy="226814"/>
          </a:xfrm>
          <a:prstGeom prst="rect">
            <a:avLst/>
          </a:prstGeom>
        </p:spPr>
      </p:pic>
      <p:sp>
        <p:nvSpPr>
          <p:cNvPr id="7" name="Text 3"/>
          <p:cNvSpPr/>
          <p:nvPr/>
        </p:nvSpPr>
        <p:spPr>
          <a:xfrm>
            <a:off x="1530906" y="5506760"/>
            <a:ext cx="6592491"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Funnel Sans" pitchFamily="34" charset="0"/>
                <a:ea typeface="Funnel Sans" pitchFamily="34" charset="-122"/>
                <a:cs typeface="Funnel Sans" pitchFamily="34" charset="-120"/>
              </a:rPr>
              <a:t>Stay informed, stay empowered. Together, we can combat the spread of misinformation.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03EF38-02B3-C8D8-1A01-AFB1D77DC4C5}"/>
              </a:ext>
            </a:extLst>
          </p:cNvPr>
          <p:cNvSpPr txBox="1"/>
          <p:nvPr/>
        </p:nvSpPr>
        <p:spPr>
          <a:xfrm>
            <a:off x="433632" y="245098"/>
            <a:ext cx="5693790" cy="461665"/>
          </a:xfrm>
          <a:prstGeom prst="rect">
            <a:avLst/>
          </a:prstGeom>
          <a:noFill/>
        </p:spPr>
        <p:txBody>
          <a:bodyPr wrap="square" rtlCol="0">
            <a:spAutoFit/>
          </a:bodyPr>
          <a:lstStyle/>
          <a:p>
            <a:r>
              <a:rPr lang="en-US" sz="2400" b="1" dirty="0">
                <a:latin typeface="Mona Sans Semi Bold" panose="020B0604020202020204" charset="0"/>
              </a:rPr>
              <a:t>Outcomes:</a:t>
            </a:r>
            <a:endParaRPr lang="en-IN" sz="2400" b="1" dirty="0">
              <a:latin typeface="Mona Sans Semi Bold" panose="020B0604020202020204" charset="0"/>
            </a:endParaRPr>
          </a:p>
        </p:txBody>
      </p:sp>
      <p:pic>
        <p:nvPicPr>
          <p:cNvPr id="4" name="Picture 3">
            <a:extLst>
              <a:ext uri="{FF2B5EF4-FFF2-40B4-BE49-F238E27FC236}">
                <a16:creationId xmlns:a16="http://schemas.microsoft.com/office/drawing/2014/main" id="{4F8613DC-E81D-4203-B216-98F4D7ACC0DD}"/>
              </a:ext>
            </a:extLst>
          </p:cNvPr>
          <p:cNvPicPr>
            <a:picLocks noChangeAspect="1"/>
          </p:cNvPicPr>
          <p:nvPr/>
        </p:nvPicPr>
        <p:blipFill>
          <a:blip r:embed="rId2"/>
          <a:srcRect l="27910" t="21165" r="50845" b="73840"/>
          <a:stretch>
            <a:fillRect/>
          </a:stretch>
        </p:blipFill>
        <p:spPr>
          <a:xfrm>
            <a:off x="11811786" y="7711126"/>
            <a:ext cx="2818614" cy="435955"/>
          </a:xfrm>
          <a:prstGeom prst="rect">
            <a:avLst/>
          </a:prstGeom>
        </p:spPr>
      </p:pic>
      <p:pic>
        <p:nvPicPr>
          <p:cNvPr id="6" name="Picture 5">
            <a:extLst>
              <a:ext uri="{FF2B5EF4-FFF2-40B4-BE49-F238E27FC236}">
                <a16:creationId xmlns:a16="http://schemas.microsoft.com/office/drawing/2014/main" id="{9F98877E-F096-D66E-8639-08936B8D2D62}"/>
              </a:ext>
            </a:extLst>
          </p:cNvPr>
          <p:cNvPicPr>
            <a:picLocks noChangeAspect="1"/>
          </p:cNvPicPr>
          <p:nvPr/>
        </p:nvPicPr>
        <p:blipFill>
          <a:blip r:embed="rId3"/>
          <a:stretch>
            <a:fillRect/>
          </a:stretch>
        </p:blipFill>
        <p:spPr>
          <a:xfrm>
            <a:off x="895545" y="843698"/>
            <a:ext cx="5618377" cy="3511485"/>
          </a:xfrm>
          <a:prstGeom prst="rect">
            <a:avLst/>
          </a:prstGeom>
        </p:spPr>
      </p:pic>
      <p:pic>
        <p:nvPicPr>
          <p:cNvPr id="8" name="Picture 7">
            <a:extLst>
              <a:ext uri="{FF2B5EF4-FFF2-40B4-BE49-F238E27FC236}">
                <a16:creationId xmlns:a16="http://schemas.microsoft.com/office/drawing/2014/main" id="{356EE4DB-951C-6D70-8334-41DB25CEBB00}"/>
              </a:ext>
            </a:extLst>
          </p:cNvPr>
          <p:cNvPicPr>
            <a:picLocks noChangeAspect="1"/>
          </p:cNvPicPr>
          <p:nvPr/>
        </p:nvPicPr>
        <p:blipFill>
          <a:blip r:embed="rId4"/>
          <a:stretch>
            <a:fillRect/>
          </a:stretch>
        </p:blipFill>
        <p:spPr>
          <a:xfrm>
            <a:off x="895545" y="4567286"/>
            <a:ext cx="5618377" cy="3511485"/>
          </a:xfrm>
          <a:prstGeom prst="rect">
            <a:avLst/>
          </a:prstGeom>
        </p:spPr>
      </p:pic>
      <p:pic>
        <p:nvPicPr>
          <p:cNvPr id="12" name="Picture 11">
            <a:extLst>
              <a:ext uri="{FF2B5EF4-FFF2-40B4-BE49-F238E27FC236}">
                <a16:creationId xmlns:a16="http://schemas.microsoft.com/office/drawing/2014/main" id="{06DCF1C4-0F04-29F4-FFDE-853D59304ACE}"/>
              </a:ext>
            </a:extLst>
          </p:cNvPr>
          <p:cNvPicPr>
            <a:picLocks noChangeAspect="1"/>
          </p:cNvPicPr>
          <p:nvPr/>
        </p:nvPicPr>
        <p:blipFill>
          <a:blip r:embed="rId5"/>
          <a:stretch>
            <a:fillRect/>
          </a:stretch>
        </p:blipFill>
        <p:spPr>
          <a:xfrm>
            <a:off x="7315200" y="843697"/>
            <a:ext cx="5618377" cy="3511486"/>
          </a:xfrm>
          <a:prstGeom prst="rect">
            <a:avLst/>
          </a:prstGeom>
        </p:spPr>
      </p:pic>
      <p:pic>
        <p:nvPicPr>
          <p:cNvPr id="18" name="Picture 17">
            <a:extLst>
              <a:ext uri="{FF2B5EF4-FFF2-40B4-BE49-F238E27FC236}">
                <a16:creationId xmlns:a16="http://schemas.microsoft.com/office/drawing/2014/main" id="{0CE74023-14DC-E32D-73EC-8F937B8C6DCE}"/>
              </a:ext>
            </a:extLst>
          </p:cNvPr>
          <p:cNvPicPr>
            <a:picLocks noChangeAspect="1"/>
          </p:cNvPicPr>
          <p:nvPr/>
        </p:nvPicPr>
        <p:blipFill>
          <a:blip r:embed="rId6"/>
          <a:stretch>
            <a:fillRect/>
          </a:stretch>
        </p:blipFill>
        <p:spPr>
          <a:xfrm>
            <a:off x="7324625" y="4567285"/>
            <a:ext cx="5618377" cy="3511486"/>
          </a:xfrm>
          <a:prstGeom prst="rect">
            <a:avLst/>
          </a:prstGeom>
        </p:spPr>
      </p:pic>
    </p:spTree>
    <p:extLst>
      <p:ext uri="{BB962C8B-B14F-4D97-AF65-F5344CB8AC3E}">
        <p14:creationId xmlns:p14="http://schemas.microsoft.com/office/powerpoint/2010/main" val="472507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05489"/>
            <a:ext cx="7556421" cy="1700927"/>
          </a:xfrm>
          <a:prstGeom prst="rect">
            <a:avLst/>
          </a:prstGeom>
          <a:noFill/>
          <a:ln/>
        </p:spPr>
        <p:txBody>
          <a:bodyPr wrap="square" lIns="0" tIns="0" rIns="0" bIns="0" rtlCol="0" anchor="t"/>
          <a:lstStyle/>
          <a:p>
            <a:pPr marL="0" indent="0" algn="l">
              <a:lnSpc>
                <a:spcPts val="4450"/>
              </a:lnSpc>
              <a:buNone/>
            </a:pPr>
            <a:r>
              <a:rPr lang="en-US" sz="3550" b="1" dirty="0">
                <a:solidFill>
                  <a:srgbClr val="373B48"/>
                </a:solidFill>
                <a:latin typeface="Mona Sans Semi Bold" pitchFamily="34" charset="0"/>
                <a:ea typeface="Mona Sans Semi Bold" pitchFamily="34" charset="-122"/>
                <a:cs typeface="Mona Sans Semi Bold" pitchFamily="34" charset="-120"/>
              </a:rPr>
              <a:t>Project Statement: Combating Misinformation with Intelligent Verification</a:t>
            </a:r>
            <a:endParaRPr lang="en-US" sz="3550" b="1" dirty="0"/>
          </a:p>
        </p:txBody>
      </p:sp>
      <p:sp>
        <p:nvSpPr>
          <p:cNvPr id="4" name="Text 1"/>
          <p:cNvSpPr/>
          <p:nvPr/>
        </p:nvSpPr>
        <p:spPr>
          <a:xfrm>
            <a:off x="793790" y="4046577"/>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Our project aims to develop an advanced Fake News Detection &amp; Verification Tool that leverages cutting-edge technologies like Artificial Intelligence (AI) and Natural Language Processing (NLP). We are committed to building a robust, accurate, and user-friendly platform that helps individuals and organisations navigate the complex landscape of digital information.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743313"/>
            <a:ext cx="13042821" cy="1133951"/>
          </a:xfrm>
          <a:prstGeom prst="rect">
            <a:avLst/>
          </a:prstGeom>
          <a:noFill/>
          <a:ln/>
        </p:spPr>
        <p:txBody>
          <a:bodyPr wrap="square" lIns="0" tIns="0" rIns="0" bIns="0" rtlCol="0" anchor="t"/>
          <a:lstStyle/>
          <a:p>
            <a:pPr marL="0" indent="0" algn="l">
              <a:lnSpc>
                <a:spcPts val="4450"/>
              </a:lnSpc>
              <a:buNone/>
            </a:pPr>
            <a:r>
              <a:rPr lang="en-US" sz="3550" b="1" dirty="0">
                <a:solidFill>
                  <a:srgbClr val="373B48"/>
                </a:solidFill>
                <a:latin typeface="Mona Sans Semi Bold" pitchFamily="34" charset="0"/>
                <a:ea typeface="Mona Sans Semi Bold" pitchFamily="34" charset="-122"/>
                <a:cs typeface="Mona Sans Semi Bold" pitchFamily="34" charset="-120"/>
              </a:rPr>
              <a:t>Expected Outcomes: A Reliable, User-Friendly Tool for Identifying Fake News</a:t>
            </a:r>
            <a:endParaRPr lang="en-US" sz="3550" b="1"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3330893"/>
            <a:ext cx="566976" cy="566976"/>
          </a:xfrm>
          <a:prstGeom prst="rect">
            <a:avLst/>
          </a:prstGeom>
        </p:spPr>
      </p:pic>
      <p:sp>
        <p:nvSpPr>
          <p:cNvPr id="4" name="Text 1"/>
          <p:cNvSpPr/>
          <p:nvPr/>
        </p:nvSpPr>
        <p:spPr>
          <a:xfrm>
            <a:off x="1644253" y="346555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Enhanced Accuracy</a:t>
            </a:r>
            <a:endParaRPr lang="en-US" sz="2200" b="1" dirty="0"/>
          </a:p>
        </p:txBody>
      </p:sp>
      <p:sp>
        <p:nvSpPr>
          <p:cNvPr id="5" name="Text 2"/>
          <p:cNvSpPr/>
          <p:nvPr/>
        </p:nvSpPr>
        <p:spPr>
          <a:xfrm>
            <a:off x="1644253" y="3955971"/>
            <a:ext cx="5529143"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Significantly improve the precision of fake news identification, reducing false positives and negatives.</a:t>
            </a:r>
            <a:endParaRPr lang="en-US" sz="1750" dirty="0"/>
          </a:p>
        </p:txBody>
      </p:sp>
      <p:pic>
        <p:nvPicPr>
          <p:cNvPr id="6"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56884" y="3330893"/>
            <a:ext cx="566976" cy="566976"/>
          </a:xfrm>
          <a:prstGeom prst="rect">
            <a:avLst/>
          </a:prstGeom>
        </p:spPr>
      </p:pic>
      <p:sp>
        <p:nvSpPr>
          <p:cNvPr id="7" name="Text 3"/>
          <p:cNvSpPr/>
          <p:nvPr/>
        </p:nvSpPr>
        <p:spPr>
          <a:xfrm>
            <a:off x="8307348" y="346555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Intuitive Experience</a:t>
            </a:r>
            <a:endParaRPr lang="en-US" sz="2200" b="1" dirty="0"/>
          </a:p>
        </p:txBody>
      </p:sp>
      <p:sp>
        <p:nvSpPr>
          <p:cNvPr id="8" name="Text 4"/>
          <p:cNvSpPr/>
          <p:nvPr/>
        </p:nvSpPr>
        <p:spPr>
          <a:xfrm>
            <a:off x="8307348" y="3955971"/>
            <a:ext cx="5529263"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Deliver a simple, easy-to-use interface that makes verification accessible to everyone.</a:t>
            </a:r>
            <a:endParaRPr lang="en-US" sz="1750" dirty="0"/>
          </a:p>
        </p:txBody>
      </p:sp>
      <p:pic>
        <p:nvPicPr>
          <p:cNvPr id="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93790" y="5135404"/>
            <a:ext cx="566976" cy="566976"/>
          </a:xfrm>
          <a:prstGeom prst="rect">
            <a:avLst/>
          </a:prstGeom>
        </p:spPr>
      </p:pic>
      <p:sp>
        <p:nvSpPr>
          <p:cNvPr id="10" name="Text 5"/>
          <p:cNvSpPr/>
          <p:nvPr/>
        </p:nvSpPr>
        <p:spPr>
          <a:xfrm>
            <a:off x="1644253" y="5270063"/>
            <a:ext cx="2988707"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Real-time Verification</a:t>
            </a:r>
            <a:endParaRPr lang="en-US" sz="2200" b="1" dirty="0"/>
          </a:p>
        </p:txBody>
      </p:sp>
      <p:sp>
        <p:nvSpPr>
          <p:cNvPr id="11" name="Text 6"/>
          <p:cNvSpPr/>
          <p:nvPr/>
        </p:nvSpPr>
        <p:spPr>
          <a:xfrm>
            <a:off x="1644253" y="5760482"/>
            <a:ext cx="5529143"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Provide quick and efficient analysis, enabling users to verify information as it emerges.</a:t>
            </a:r>
            <a:endParaRPr lang="en-US" sz="1750" dirty="0"/>
          </a:p>
        </p:txBody>
      </p:sp>
      <p:pic>
        <p:nvPicPr>
          <p:cNvPr id="1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56884" y="5135404"/>
            <a:ext cx="566976" cy="566976"/>
          </a:xfrm>
          <a:prstGeom prst="rect">
            <a:avLst/>
          </a:prstGeom>
        </p:spPr>
      </p:pic>
      <p:sp>
        <p:nvSpPr>
          <p:cNvPr id="13" name="Text 7"/>
          <p:cNvSpPr/>
          <p:nvPr/>
        </p:nvSpPr>
        <p:spPr>
          <a:xfrm>
            <a:off x="8307348" y="527006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Increased Trust</a:t>
            </a:r>
            <a:endParaRPr lang="en-US" sz="2200" b="1" dirty="0"/>
          </a:p>
        </p:txBody>
      </p:sp>
      <p:sp>
        <p:nvSpPr>
          <p:cNvPr id="14" name="Text 8"/>
          <p:cNvSpPr/>
          <p:nvPr/>
        </p:nvSpPr>
        <p:spPr>
          <a:xfrm>
            <a:off x="8307348" y="5760482"/>
            <a:ext cx="5529263"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Foster a more informed online environment by helping users make well-grounded decisions.</a:t>
            </a:r>
            <a:endParaRPr lang="en-US" sz="1750" dirty="0"/>
          </a:p>
        </p:txBody>
      </p:sp>
      <p:pic>
        <p:nvPicPr>
          <p:cNvPr id="15" name="Picture 14">
            <a:extLst>
              <a:ext uri="{FF2B5EF4-FFF2-40B4-BE49-F238E27FC236}">
                <a16:creationId xmlns:a16="http://schemas.microsoft.com/office/drawing/2014/main" id="{6D48F181-E2F9-8AEE-56E7-85E2037784A1}"/>
              </a:ext>
            </a:extLst>
          </p:cNvPr>
          <p:cNvPicPr>
            <a:picLocks noChangeAspect="1"/>
          </p:cNvPicPr>
          <p:nvPr/>
        </p:nvPicPr>
        <p:blipFill>
          <a:blip r:embed="rId11"/>
          <a:srcRect l="27910" t="21165" r="50845" b="73840"/>
          <a:stretch>
            <a:fillRect/>
          </a:stretch>
        </p:blipFill>
        <p:spPr>
          <a:xfrm>
            <a:off x="11811786" y="7711126"/>
            <a:ext cx="2818614" cy="4359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07852"/>
            <a:ext cx="8055769" cy="566976"/>
          </a:xfrm>
          <a:prstGeom prst="rect">
            <a:avLst/>
          </a:prstGeom>
          <a:noFill/>
          <a:ln/>
        </p:spPr>
        <p:txBody>
          <a:bodyPr wrap="none" lIns="0" tIns="0" rIns="0" bIns="0" rtlCol="0" anchor="t"/>
          <a:lstStyle/>
          <a:p>
            <a:pPr marL="0" indent="0" algn="l">
              <a:lnSpc>
                <a:spcPts val="4450"/>
              </a:lnSpc>
              <a:buNone/>
            </a:pPr>
            <a:r>
              <a:rPr lang="en-US" sz="3550" b="1" dirty="0">
                <a:solidFill>
                  <a:srgbClr val="373B48"/>
                </a:solidFill>
                <a:latin typeface="Mona Sans Semi Bold" pitchFamily="34" charset="0"/>
                <a:ea typeface="Mona Sans Semi Bold" pitchFamily="34" charset="-122"/>
                <a:cs typeface="Mona Sans Semi Bold" pitchFamily="34" charset="-120"/>
              </a:rPr>
              <a:t>Key Modules: How Our Tool Will Work</a:t>
            </a:r>
            <a:endParaRPr lang="en-US" sz="3550" b="1" dirty="0"/>
          </a:p>
        </p:txBody>
      </p:sp>
      <p:sp>
        <p:nvSpPr>
          <p:cNvPr id="3" name="Text 1"/>
          <p:cNvSpPr/>
          <p:nvPr/>
        </p:nvSpPr>
        <p:spPr>
          <a:xfrm>
            <a:off x="793790" y="192845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Our Fake News Detection and Verification Tool is built upon a foundation of interconnected modules, each playing a crucial role in the overall process of identifying and assessing misinformation.</a:t>
            </a:r>
            <a:endParaRPr lang="en-US" sz="1750" dirty="0"/>
          </a:p>
        </p:txBody>
      </p:sp>
      <p:sp>
        <p:nvSpPr>
          <p:cNvPr id="4" name="Text 2"/>
          <p:cNvSpPr/>
          <p:nvPr/>
        </p:nvSpPr>
        <p:spPr>
          <a:xfrm>
            <a:off x="793790" y="290941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01</a:t>
            </a:r>
            <a:endParaRPr lang="en-US" sz="1750" dirty="0"/>
          </a:p>
        </p:txBody>
      </p:sp>
      <p:sp>
        <p:nvSpPr>
          <p:cNvPr id="5" name="Shape 3"/>
          <p:cNvSpPr/>
          <p:nvPr/>
        </p:nvSpPr>
        <p:spPr>
          <a:xfrm>
            <a:off x="793790" y="3264456"/>
            <a:ext cx="4196358" cy="30480"/>
          </a:xfrm>
          <a:prstGeom prst="rect">
            <a:avLst/>
          </a:prstGeom>
          <a:solidFill>
            <a:srgbClr val="373B48"/>
          </a:solidFill>
          <a:ln/>
        </p:spPr>
      </p:sp>
      <p:sp>
        <p:nvSpPr>
          <p:cNvPr id="6" name="Text 4"/>
          <p:cNvSpPr/>
          <p:nvPr/>
        </p:nvSpPr>
        <p:spPr>
          <a:xfrm>
            <a:off x="793790" y="3438763"/>
            <a:ext cx="4196358" cy="708660"/>
          </a:xfrm>
          <a:prstGeom prst="rect">
            <a:avLst/>
          </a:prstGeom>
          <a:noFill/>
          <a:ln/>
        </p:spPr>
        <p:txBody>
          <a:bodyPr wrap="squar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Data Ingestion &amp; Pre-processing</a:t>
            </a:r>
            <a:endParaRPr lang="en-US" sz="2200" b="1" dirty="0"/>
          </a:p>
        </p:txBody>
      </p:sp>
      <p:sp>
        <p:nvSpPr>
          <p:cNvPr id="7" name="Text 5"/>
          <p:cNvSpPr/>
          <p:nvPr/>
        </p:nvSpPr>
        <p:spPr>
          <a:xfrm>
            <a:off x="793790" y="4006321"/>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Collecting and cleaning news articles from various sources.</a:t>
            </a:r>
            <a:endParaRPr lang="en-US" sz="1750" dirty="0"/>
          </a:p>
        </p:txBody>
      </p:sp>
      <p:sp>
        <p:nvSpPr>
          <p:cNvPr id="8" name="Text 6"/>
          <p:cNvSpPr/>
          <p:nvPr/>
        </p:nvSpPr>
        <p:spPr>
          <a:xfrm>
            <a:off x="5216962" y="290941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02</a:t>
            </a:r>
            <a:endParaRPr lang="en-US" sz="1750" dirty="0"/>
          </a:p>
        </p:txBody>
      </p:sp>
      <p:sp>
        <p:nvSpPr>
          <p:cNvPr id="9" name="Shape 7"/>
          <p:cNvSpPr/>
          <p:nvPr/>
        </p:nvSpPr>
        <p:spPr>
          <a:xfrm>
            <a:off x="5216962" y="3264456"/>
            <a:ext cx="4196358" cy="30480"/>
          </a:xfrm>
          <a:prstGeom prst="rect">
            <a:avLst/>
          </a:prstGeom>
          <a:solidFill>
            <a:srgbClr val="373B48"/>
          </a:solidFill>
          <a:ln/>
        </p:spPr>
      </p:sp>
      <p:sp>
        <p:nvSpPr>
          <p:cNvPr id="10" name="Text 8"/>
          <p:cNvSpPr/>
          <p:nvPr/>
        </p:nvSpPr>
        <p:spPr>
          <a:xfrm>
            <a:off x="5216962" y="343876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Feature Extraction</a:t>
            </a:r>
            <a:endParaRPr lang="en-US" sz="2200" b="1" dirty="0"/>
          </a:p>
        </p:txBody>
      </p:sp>
      <p:sp>
        <p:nvSpPr>
          <p:cNvPr id="11" name="Text 9"/>
          <p:cNvSpPr/>
          <p:nvPr/>
        </p:nvSpPr>
        <p:spPr>
          <a:xfrm>
            <a:off x="5216962" y="392918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Identifying key linguistic and metadata features for analysis.</a:t>
            </a:r>
            <a:endParaRPr lang="en-US" sz="1750" dirty="0"/>
          </a:p>
        </p:txBody>
      </p:sp>
      <p:sp>
        <p:nvSpPr>
          <p:cNvPr id="12" name="Text 10"/>
          <p:cNvSpPr/>
          <p:nvPr/>
        </p:nvSpPr>
        <p:spPr>
          <a:xfrm>
            <a:off x="9640133" y="290941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03</a:t>
            </a:r>
            <a:endParaRPr lang="en-US" sz="1750" dirty="0"/>
          </a:p>
        </p:txBody>
      </p:sp>
      <p:sp>
        <p:nvSpPr>
          <p:cNvPr id="13" name="Shape 11"/>
          <p:cNvSpPr/>
          <p:nvPr/>
        </p:nvSpPr>
        <p:spPr>
          <a:xfrm>
            <a:off x="9640133" y="3264456"/>
            <a:ext cx="4196358" cy="30480"/>
          </a:xfrm>
          <a:prstGeom prst="rect">
            <a:avLst/>
          </a:prstGeom>
          <a:solidFill>
            <a:srgbClr val="373B48"/>
          </a:solidFill>
          <a:ln/>
        </p:spPr>
      </p:sp>
      <p:sp>
        <p:nvSpPr>
          <p:cNvPr id="14" name="Text 12"/>
          <p:cNvSpPr/>
          <p:nvPr/>
        </p:nvSpPr>
        <p:spPr>
          <a:xfrm>
            <a:off x="9640133" y="343876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Detection Engine</a:t>
            </a:r>
            <a:endParaRPr lang="en-US" sz="2200" b="1" dirty="0"/>
          </a:p>
        </p:txBody>
      </p:sp>
      <p:sp>
        <p:nvSpPr>
          <p:cNvPr id="15" name="Text 13"/>
          <p:cNvSpPr/>
          <p:nvPr/>
        </p:nvSpPr>
        <p:spPr>
          <a:xfrm>
            <a:off x="9640133" y="392918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Utilising AI/ML models to flag potential fake news.</a:t>
            </a:r>
            <a:endParaRPr lang="en-US" sz="1750" dirty="0"/>
          </a:p>
        </p:txBody>
      </p:sp>
      <p:sp>
        <p:nvSpPr>
          <p:cNvPr id="16" name="Text 14"/>
          <p:cNvSpPr/>
          <p:nvPr/>
        </p:nvSpPr>
        <p:spPr>
          <a:xfrm>
            <a:off x="793790" y="540615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04</a:t>
            </a:r>
            <a:endParaRPr lang="en-US" sz="1750" dirty="0"/>
          </a:p>
        </p:txBody>
      </p:sp>
      <p:sp>
        <p:nvSpPr>
          <p:cNvPr id="17" name="Shape 15"/>
          <p:cNvSpPr/>
          <p:nvPr/>
        </p:nvSpPr>
        <p:spPr>
          <a:xfrm>
            <a:off x="793790" y="5761196"/>
            <a:ext cx="6407944" cy="30480"/>
          </a:xfrm>
          <a:prstGeom prst="rect">
            <a:avLst/>
          </a:prstGeom>
          <a:solidFill>
            <a:srgbClr val="373B48"/>
          </a:solidFill>
          <a:ln/>
        </p:spPr>
      </p:sp>
      <p:sp>
        <p:nvSpPr>
          <p:cNvPr id="18" name="Text 16"/>
          <p:cNvSpPr/>
          <p:nvPr/>
        </p:nvSpPr>
        <p:spPr>
          <a:xfrm>
            <a:off x="793790" y="593550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Verification Engine</a:t>
            </a:r>
            <a:endParaRPr lang="en-US" sz="2200" b="1" dirty="0"/>
          </a:p>
        </p:txBody>
      </p:sp>
      <p:sp>
        <p:nvSpPr>
          <p:cNvPr id="19" name="Text 17"/>
          <p:cNvSpPr/>
          <p:nvPr/>
        </p:nvSpPr>
        <p:spPr>
          <a:xfrm>
            <a:off x="793790" y="642592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Cross-referencing flagged articles with reliable sources.</a:t>
            </a:r>
            <a:endParaRPr lang="en-US" sz="1750" dirty="0"/>
          </a:p>
        </p:txBody>
      </p:sp>
      <p:sp>
        <p:nvSpPr>
          <p:cNvPr id="20" name="Text 18"/>
          <p:cNvSpPr/>
          <p:nvPr/>
        </p:nvSpPr>
        <p:spPr>
          <a:xfrm>
            <a:off x="7428548" y="540615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05</a:t>
            </a:r>
            <a:endParaRPr lang="en-US" sz="1750" dirty="0"/>
          </a:p>
        </p:txBody>
      </p:sp>
      <p:sp>
        <p:nvSpPr>
          <p:cNvPr id="21" name="Shape 19"/>
          <p:cNvSpPr/>
          <p:nvPr/>
        </p:nvSpPr>
        <p:spPr>
          <a:xfrm>
            <a:off x="7428548" y="5761196"/>
            <a:ext cx="6407944" cy="30480"/>
          </a:xfrm>
          <a:prstGeom prst="rect">
            <a:avLst/>
          </a:prstGeom>
          <a:solidFill>
            <a:srgbClr val="373B48"/>
          </a:solidFill>
          <a:ln/>
        </p:spPr>
      </p:sp>
      <p:sp>
        <p:nvSpPr>
          <p:cNvPr id="22" name="Text 20"/>
          <p:cNvSpPr/>
          <p:nvPr/>
        </p:nvSpPr>
        <p:spPr>
          <a:xfrm>
            <a:off x="7428548" y="593550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52586B"/>
                </a:solidFill>
                <a:latin typeface="Mona Sans Semi Bold" pitchFamily="34" charset="0"/>
                <a:ea typeface="Mona Sans Semi Bold" pitchFamily="34" charset="-122"/>
                <a:cs typeface="Mona Sans Semi Bold" pitchFamily="34" charset="-120"/>
              </a:rPr>
              <a:t>User Interface</a:t>
            </a:r>
            <a:endParaRPr lang="en-US" sz="2200" b="1" dirty="0"/>
          </a:p>
        </p:txBody>
      </p:sp>
      <p:sp>
        <p:nvSpPr>
          <p:cNvPr id="23" name="Text 21"/>
          <p:cNvSpPr/>
          <p:nvPr/>
        </p:nvSpPr>
        <p:spPr>
          <a:xfrm>
            <a:off x="7428548" y="6425922"/>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Providing a seamless experience for submitting and viewing results.</a:t>
            </a:r>
            <a:endParaRPr lang="en-US" sz="1750" dirty="0"/>
          </a:p>
        </p:txBody>
      </p:sp>
      <p:pic>
        <p:nvPicPr>
          <p:cNvPr id="24" name="Picture 23">
            <a:extLst>
              <a:ext uri="{FF2B5EF4-FFF2-40B4-BE49-F238E27FC236}">
                <a16:creationId xmlns:a16="http://schemas.microsoft.com/office/drawing/2014/main" id="{783F1DB0-160D-C26B-506C-71019C759ADD}"/>
              </a:ext>
            </a:extLst>
          </p:cNvPr>
          <p:cNvPicPr>
            <a:picLocks noChangeAspect="1"/>
          </p:cNvPicPr>
          <p:nvPr/>
        </p:nvPicPr>
        <p:blipFill>
          <a:blip r:embed="rId3"/>
          <a:srcRect l="27910" t="21165" r="50845" b="73840"/>
          <a:stretch>
            <a:fillRect/>
          </a:stretch>
        </p:blipFill>
        <p:spPr>
          <a:xfrm>
            <a:off x="11811786" y="7711126"/>
            <a:ext cx="2818614" cy="4359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230874" y="442079"/>
            <a:ext cx="10168652" cy="803910"/>
          </a:xfrm>
          <a:prstGeom prst="rect">
            <a:avLst/>
          </a:prstGeom>
          <a:noFill/>
          <a:ln/>
        </p:spPr>
        <p:txBody>
          <a:bodyPr wrap="square" lIns="0" tIns="0" rIns="0" bIns="0" rtlCol="0" anchor="t"/>
          <a:lstStyle/>
          <a:p>
            <a:pPr marL="0" indent="0" algn="l">
              <a:lnSpc>
                <a:spcPts val="3150"/>
              </a:lnSpc>
              <a:buNone/>
            </a:pPr>
            <a:r>
              <a:rPr lang="en-US" sz="2500" b="1" dirty="0">
                <a:solidFill>
                  <a:srgbClr val="373B48"/>
                </a:solidFill>
                <a:latin typeface="Mona Sans Semi Bold" pitchFamily="34" charset="0"/>
                <a:ea typeface="Mona Sans Semi Bold" pitchFamily="34" charset="-122"/>
                <a:cs typeface="Mona Sans Semi Bold" pitchFamily="34" charset="-120"/>
              </a:rPr>
              <a:t>System Architecture: A Simplified View of Our Tool's Inner Workings</a:t>
            </a:r>
            <a:endParaRPr lang="en-US" sz="2500" b="1" dirty="0"/>
          </a:p>
        </p:txBody>
      </p:sp>
      <p:sp>
        <p:nvSpPr>
          <p:cNvPr id="3" name="Text 1"/>
          <p:cNvSpPr/>
          <p:nvPr/>
        </p:nvSpPr>
        <p:spPr>
          <a:xfrm>
            <a:off x="2230874" y="1567458"/>
            <a:ext cx="10168652" cy="514350"/>
          </a:xfrm>
          <a:prstGeom prst="rect">
            <a:avLst/>
          </a:prstGeom>
          <a:noFill/>
          <a:ln/>
        </p:spPr>
        <p:txBody>
          <a:bodyPr wrap="square" lIns="0" tIns="0" rIns="0" bIns="0" rtlCol="0" anchor="t"/>
          <a:lstStyle/>
          <a:p>
            <a:pPr marL="0" indent="0" algn="l">
              <a:lnSpc>
                <a:spcPts val="2000"/>
              </a:lnSpc>
              <a:buNone/>
            </a:pPr>
            <a:r>
              <a:rPr lang="en-US" sz="1250" dirty="0">
                <a:solidFill>
                  <a:srgbClr val="52586B"/>
                </a:solidFill>
                <a:latin typeface="Funnel Sans" pitchFamily="34" charset="0"/>
                <a:ea typeface="Funnel Sans" pitchFamily="34" charset="-122"/>
                <a:cs typeface="Funnel Sans" pitchFamily="34" charset="-120"/>
              </a:rPr>
              <a:t>The architecture diagram illustrates the flow of data and interaction between different components of our tool, ensuring efficient and accurate fake news detection and verification.</a:t>
            </a:r>
            <a:endParaRPr lang="en-US" sz="1250" dirty="0"/>
          </a:p>
        </p:txBody>
      </p:sp>
      <p:pic>
        <p:nvPicPr>
          <p:cNvPr id="4" name="Image 0" descr="preencoded.png"/>
          <p:cNvPicPr>
            <a:picLocks noChangeAspect="1"/>
          </p:cNvPicPr>
          <p:nvPr/>
        </p:nvPicPr>
        <p:blipFill>
          <a:blip r:embed="rId3"/>
          <a:stretch>
            <a:fillRect/>
          </a:stretch>
        </p:blipFill>
        <p:spPr>
          <a:xfrm>
            <a:off x="3826077" y="2237877"/>
            <a:ext cx="6959798" cy="5524857"/>
          </a:xfrm>
          <a:prstGeom prst="rect">
            <a:avLst/>
          </a:prstGeom>
        </p:spPr>
      </p:pic>
      <p:sp>
        <p:nvSpPr>
          <p:cNvPr id="5" name="Text 2"/>
          <p:cNvSpPr/>
          <p:nvPr/>
        </p:nvSpPr>
        <p:spPr>
          <a:xfrm>
            <a:off x="6680607" y="4571318"/>
            <a:ext cx="1250739" cy="857976"/>
          </a:xfrm>
          <a:prstGeom prst="rect">
            <a:avLst/>
          </a:prstGeom>
          <a:noFill/>
          <a:ln/>
        </p:spPr>
        <p:txBody>
          <a:bodyPr wrap="square" lIns="0" tIns="0" rIns="0" bIns="0" rtlCol="0" anchor="t"/>
          <a:lstStyle/>
          <a:p>
            <a:pPr marL="0" indent="0" algn="ctr">
              <a:lnSpc>
                <a:spcPts val="1650"/>
              </a:lnSpc>
              <a:buNone/>
            </a:pPr>
            <a:r>
              <a:rPr lang="en-US" sz="1350" dirty="0">
                <a:solidFill>
                  <a:srgbClr val="FFFFFF"/>
                </a:solidFill>
                <a:latin typeface="Mona Sans Semi Bold" pitchFamily="34" charset="0"/>
                <a:ea typeface="Mona Sans Semi Bold" pitchFamily="34" charset="-122"/>
                <a:cs typeface="Mona Sans Semi Bold" pitchFamily="34" charset="-120"/>
              </a:rPr>
              <a:t>System Architecture</a:t>
            </a:r>
            <a:endParaRPr lang="en-US" sz="1350" dirty="0"/>
          </a:p>
        </p:txBody>
      </p:sp>
      <p:sp>
        <p:nvSpPr>
          <p:cNvPr id="6" name="Text 3"/>
          <p:cNvSpPr/>
          <p:nvPr/>
        </p:nvSpPr>
        <p:spPr>
          <a:xfrm>
            <a:off x="7911008" y="2792924"/>
            <a:ext cx="1860697" cy="285992"/>
          </a:xfrm>
          <a:prstGeom prst="rect">
            <a:avLst/>
          </a:prstGeom>
          <a:noFill/>
          <a:ln/>
        </p:spPr>
        <p:txBody>
          <a:bodyPr wrap="non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Data Ingestion</a:t>
            </a:r>
            <a:endParaRPr lang="en-US" sz="1350" b="1" dirty="0"/>
          </a:p>
        </p:txBody>
      </p:sp>
      <p:sp>
        <p:nvSpPr>
          <p:cNvPr id="7" name="Text 4"/>
          <p:cNvSpPr/>
          <p:nvPr/>
        </p:nvSpPr>
        <p:spPr>
          <a:xfrm>
            <a:off x="7911008" y="3160265"/>
            <a:ext cx="1860697" cy="457587"/>
          </a:xfrm>
          <a:prstGeom prst="rect">
            <a:avLst/>
          </a:prstGeom>
          <a:noFill/>
          <a:ln/>
        </p:spPr>
        <p:txBody>
          <a:bodyPr wrap="square" lIns="0" tIns="0" rIns="0" bIns="0" rtlCol="0" anchor="t"/>
          <a:lstStyle/>
          <a:p>
            <a:pPr marL="0" indent="0" algn="ctr">
              <a:lnSpc>
                <a:spcPts val="1350"/>
              </a:lnSpc>
              <a:buNone/>
            </a:pPr>
            <a:r>
              <a:rPr lang="en-US" sz="1200" dirty="0">
                <a:solidFill>
                  <a:srgbClr val="52586B"/>
                </a:solidFill>
                <a:latin typeface="Funnel Sans" pitchFamily="34" charset="0"/>
                <a:ea typeface="Funnel Sans" pitchFamily="34" charset="-122"/>
                <a:cs typeface="Funnel Sans" pitchFamily="34" charset="-120"/>
              </a:rPr>
              <a:t>Collect</a:t>
            </a:r>
            <a:r>
              <a:rPr lang="en-US" sz="1050" dirty="0">
                <a:solidFill>
                  <a:srgbClr val="52586B"/>
                </a:solidFill>
                <a:latin typeface="Funnel Sans" pitchFamily="34" charset="0"/>
                <a:ea typeface="Funnel Sans" pitchFamily="34" charset="-122"/>
                <a:cs typeface="Funnel Sans" pitchFamily="34" charset="-120"/>
              </a:rPr>
              <a:t> content from sources</a:t>
            </a:r>
            <a:endParaRPr lang="en-US" sz="1050" dirty="0"/>
          </a:p>
        </p:txBody>
      </p:sp>
      <p:sp>
        <p:nvSpPr>
          <p:cNvPr id="8" name="Text 5"/>
          <p:cNvSpPr/>
          <p:nvPr/>
        </p:nvSpPr>
        <p:spPr>
          <a:xfrm>
            <a:off x="4809583" y="2792924"/>
            <a:ext cx="1860697" cy="285992"/>
          </a:xfrm>
          <a:prstGeom prst="rect">
            <a:avLst/>
          </a:prstGeom>
          <a:noFill/>
          <a:ln/>
        </p:spPr>
        <p:txBody>
          <a:bodyPr wrap="non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Database</a:t>
            </a:r>
            <a:endParaRPr lang="en-US" sz="1350" b="1" dirty="0"/>
          </a:p>
        </p:txBody>
      </p:sp>
      <p:sp>
        <p:nvSpPr>
          <p:cNvPr id="9" name="Text 6"/>
          <p:cNvSpPr/>
          <p:nvPr/>
        </p:nvSpPr>
        <p:spPr>
          <a:xfrm>
            <a:off x="4809583" y="3160265"/>
            <a:ext cx="1860697" cy="457587"/>
          </a:xfrm>
          <a:prstGeom prst="rect">
            <a:avLst/>
          </a:prstGeom>
          <a:noFill/>
          <a:ln/>
        </p:spPr>
        <p:txBody>
          <a:bodyPr wrap="square" lIns="0" tIns="0" rIns="0" bIns="0" rtlCol="0" anchor="t"/>
          <a:lstStyle/>
          <a:p>
            <a:pPr marL="0" indent="0" algn="ctr">
              <a:lnSpc>
                <a:spcPts val="1350"/>
              </a:lnSpc>
              <a:buNone/>
            </a:pPr>
            <a:r>
              <a:rPr lang="en-US" sz="1200" dirty="0">
                <a:solidFill>
                  <a:srgbClr val="52586B"/>
                </a:solidFill>
                <a:latin typeface="Funnel Sans" pitchFamily="34" charset="0"/>
                <a:ea typeface="Funnel Sans" pitchFamily="34" charset="-122"/>
                <a:cs typeface="Funnel Sans" pitchFamily="34" charset="-120"/>
              </a:rPr>
              <a:t>Store</a:t>
            </a:r>
            <a:r>
              <a:rPr lang="en-US" sz="1050" dirty="0">
                <a:solidFill>
                  <a:srgbClr val="52586B"/>
                </a:solidFill>
                <a:latin typeface="Funnel Sans" pitchFamily="34" charset="0"/>
                <a:ea typeface="Funnel Sans" pitchFamily="34" charset="-122"/>
                <a:cs typeface="Funnel Sans" pitchFamily="34" charset="-120"/>
              </a:rPr>
              <a:t> records and metadata</a:t>
            </a:r>
            <a:endParaRPr lang="en-US" sz="1050" dirty="0"/>
          </a:p>
        </p:txBody>
      </p:sp>
      <p:sp>
        <p:nvSpPr>
          <p:cNvPr id="10" name="Text 7"/>
          <p:cNvSpPr/>
          <p:nvPr/>
        </p:nvSpPr>
        <p:spPr>
          <a:xfrm>
            <a:off x="4809583" y="6280121"/>
            <a:ext cx="1860697" cy="571984"/>
          </a:xfrm>
          <a:prstGeom prst="rect">
            <a:avLst/>
          </a:prstGeom>
          <a:noFill/>
          <a:ln/>
        </p:spPr>
        <p:txBody>
          <a:bodyPr wrap="squar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AI/ML Detection Engine</a:t>
            </a:r>
            <a:endParaRPr lang="en-US" sz="1350" b="1" dirty="0"/>
          </a:p>
        </p:txBody>
      </p:sp>
      <p:sp>
        <p:nvSpPr>
          <p:cNvPr id="11" name="Text 8"/>
          <p:cNvSpPr/>
          <p:nvPr/>
        </p:nvSpPr>
        <p:spPr>
          <a:xfrm>
            <a:off x="4809583" y="6933454"/>
            <a:ext cx="1860697" cy="457587"/>
          </a:xfrm>
          <a:prstGeom prst="rect">
            <a:avLst/>
          </a:prstGeom>
          <a:noFill/>
          <a:ln/>
        </p:spPr>
        <p:txBody>
          <a:bodyPr wrap="square" lIns="0" tIns="0" rIns="0" bIns="0" rtlCol="0" anchor="t"/>
          <a:lstStyle/>
          <a:p>
            <a:pPr marL="0" indent="0" algn="ctr">
              <a:lnSpc>
                <a:spcPts val="1350"/>
              </a:lnSpc>
              <a:buNone/>
            </a:pPr>
            <a:r>
              <a:rPr lang="en-US" sz="1050" dirty="0">
                <a:solidFill>
                  <a:srgbClr val="52586B"/>
                </a:solidFill>
                <a:latin typeface="Funnel Sans" pitchFamily="34" charset="0"/>
                <a:ea typeface="Funnel Sans" pitchFamily="34" charset="-122"/>
                <a:cs typeface="Funnel Sans" pitchFamily="34" charset="-120"/>
              </a:rPr>
              <a:t>Identify potential </a:t>
            </a:r>
            <a:r>
              <a:rPr lang="en-US" sz="1200" dirty="0">
                <a:solidFill>
                  <a:srgbClr val="52586B"/>
                </a:solidFill>
                <a:latin typeface="Funnel Sans" pitchFamily="34" charset="0"/>
                <a:ea typeface="Funnel Sans" pitchFamily="34" charset="-122"/>
                <a:cs typeface="Funnel Sans" pitchFamily="34" charset="-120"/>
              </a:rPr>
              <a:t>misinformation</a:t>
            </a:r>
            <a:endParaRPr lang="en-US" sz="1200" dirty="0"/>
          </a:p>
        </p:txBody>
      </p:sp>
      <p:sp>
        <p:nvSpPr>
          <p:cNvPr id="12" name="Text 9"/>
          <p:cNvSpPr/>
          <p:nvPr/>
        </p:nvSpPr>
        <p:spPr>
          <a:xfrm>
            <a:off x="7911008" y="6280121"/>
            <a:ext cx="1860697" cy="571984"/>
          </a:xfrm>
          <a:prstGeom prst="rect">
            <a:avLst/>
          </a:prstGeom>
          <a:noFill/>
          <a:ln/>
        </p:spPr>
        <p:txBody>
          <a:bodyPr wrap="squar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Feature Extraction</a:t>
            </a:r>
            <a:endParaRPr lang="en-US" sz="1350" b="1" dirty="0"/>
          </a:p>
        </p:txBody>
      </p:sp>
      <p:sp>
        <p:nvSpPr>
          <p:cNvPr id="13" name="Text 10"/>
          <p:cNvSpPr/>
          <p:nvPr/>
        </p:nvSpPr>
        <p:spPr>
          <a:xfrm>
            <a:off x="7911008" y="6933454"/>
            <a:ext cx="1860697" cy="457587"/>
          </a:xfrm>
          <a:prstGeom prst="rect">
            <a:avLst/>
          </a:prstGeom>
          <a:noFill/>
          <a:ln/>
        </p:spPr>
        <p:txBody>
          <a:bodyPr wrap="square" lIns="0" tIns="0" rIns="0" bIns="0" rtlCol="0" anchor="t"/>
          <a:lstStyle/>
          <a:p>
            <a:pPr marL="0" indent="0" algn="ctr">
              <a:lnSpc>
                <a:spcPts val="1350"/>
              </a:lnSpc>
              <a:buNone/>
            </a:pPr>
            <a:r>
              <a:rPr lang="en-US" sz="1050" dirty="0">
                <a:solidFill>
                  <a:srgbClr val="52586B"/>
                </a:solidFill>
                <a:latin typeface="Funnel Sans" pitchFamily="34" charset="0"/>
                <a:ea typeface="Funnel Sans" pitchFamily="34" charset="-122"/>
                <a:cs typeface="Funnel Sans" pitchFamily="34" charset="-120"/>
              </a:rPr>
              <a:t>Derive </a:t>
            </a:r>
            <a:r>
              <a:rPr lang="en-US" sz="1200" dirty="0">
                <a:solidFill>
                  <a:srgbClr val="52586B"/>
                </a:solidFill>
                <a:latin typeface="Funnel Sans" pitchFamily="34" charset="0"/>
                <a:ea typeface="Funnel Sans" pitchFamily="34" charset="-122"/>
                <a:cs typeface="Funnel Sans" pitchFamily="34" charset="-120"/>
              </a:rPr>
              <a:t>signals</a:t>
            </a:r>
            <a:r>
              <a:rPr lang="en-US" sz="1050" dirty="0">
                <a:solidFill>
                  <a:srgbClr val="52586B"/>
                </a:solidFill>
                <a:latin typeface="Funnel Sans" pitchFamily="34" charset="0"/>
                <a:ea typeface="Funnel Sans" pitchFamily="34" charset="-122"/>
                <a:cs typeface="Funnel Sans" pitchFamily="34" charset="-120"/>
              </a:rPr>
              <a:t> and features</a:t>
            </a:r>
            <a:endParaRPr lang="en-US" sz="1050" dirty="0"/>
          </a:p>
        </p:txBody>
      </p:sp>
      <p:sp>
        <p:nvSpPr>
          <p:cNvPr id="14" name="Text 11"/>
          <p:cNvSpPr/>
          <p:nvPr/>
        </p:nvSpPr>
        <p:spPr>
          <a:xfrm>
            <a:off x="8582137" y="4582599"/>
            <a:ext cx="1901370" cy="285992"/>
          </a:xfrm>
          <a:prstGeom prst="rect">
            <a:avLst/>
          </a:prstGeom>
          <a:noFill/>
          <a:ln/>
        </p:spPr>
        <p:txBody>
          <a:bodyPr wrap="non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Pre-processing</a:t>
            </a:r>
            <a:endParaRPr lang="en-US" sz="1350" b="1" dirty="0"/>
          </a:p>
        </p:txBody>
      </p:sp>
      <p:sp>
        <p:nvSpPr>
          <p:cNvPr id="15" name="Text 12"/>
          <p:cNvSpPr/>
          <p:nvPr/>
        </p:nvSpPr>
        <p:spPr>
          <a:xfrm>
            <a:off x="8582137" y="4949940"/>
            <a:ext cx="1901370" cy="457588"/>
          </a:xfrm>
          <a:prstGeom prst="rect">
            <a:avLst/>
          </a:prstGeom>
          <a:noFill/>
          <a:ln/>
        </p:spPr>
        <p:txBody>
          <a:bodyPr wrap="square" lIns="0" tIns="0" rIns="0" bIns="0" rtlCol="0" anchor="t"/>
          <a:lstStyle/>
          <a:p>
            <a:pPr marL="0" indent="0" algn="ctr">
              <a:lnSpc>
                <a:spcPts val="1350"/>
              </a:lnSpc>
              <a:buNone/>
            </a:pPr>
            <a:r>
              <a:rPr lang="en-US" sz="1050" dirty="0">
                <a:solidFill>
                  <a:srgbClr val="52586B"/>
                </a:solidFill>
                <a:latin typeface="Funnel Sans" pitchFamily="34" charset="0"/>
                <a:ea typeface="Funnel Sans" pitchFamily="34" charset="-122"/>
                <a:cs typeface="Funnel Sans" pitchFamily="34" charset="-120"/>
              </a:rPr>
              <a:t>Clean </a:t>
            </a:r>
            <a:r>
              <a:rPr lang="en-US" sz="1200" dirty="0">
                <a:solidFill>
                  <a:srgbClr val="52586B"/>
                </a:solidFill>
                <a:latin typeface="Funnel Sans" pitchFamily="34" charset="0"/>
                <a:ea typeface="Funnel Sans" pitchFamily="34" charset="-122"/>
                <a:cs typeface="Funnel Sans" pitchFamily="34" charset="-120"/>
              </a:rPr>
              <a:t>and</a:t>
            </a:r>
            <a:r>
              <a:rPr lang="en-US" sz="1050" dirty="0">
                <a:solidFill>
                  <a:srgbClr val="52586B"/>
                </a:solidFill>
                <a:latin typeface="Funnel Sans" pitchFamily="34" charset="0"/>
                <a:ea typeface="Funnel Sans" pitchFamily="34" charset="-122"/>
                <a:cs typeface="Funnel Sans" pitchFamily="34" charset="-120"/>
              </a:rPr>
              <a:t> normalize data</a:t>
            </a:r>
            <a:endParaRPr lang="en-US" sz="1050" dirty="0"/>
          </a:p>
        </p:txBody>
      </p:sp>
      <p:sp>
        <p:nvSpPr>
          <p:cNvPr id="16" name="Text 13"/>
          <p:cNvSpPr/>
          <p:nvPr/>
        </p:nvSpPr>
        <p:spPr>
          <a:xfrm>
            <a:off x="4128286" y="4449772"/>
            <a:ext cx="1901371" cy="571984"/>
          </a:xfrm>
          <a:prstGeom prst="rect">
            <a:avLst/>
          </a:prstGeom>
          <a:noFill/>
          <a:ln/>
        </p:spPr>
        <p:txBody>
          <a:bodyPr wrap="square" lIns="0" tIns="0" rIns="0" bIns="0" rtlCol="0" anchor="t"/>
          <a:lstStyle/>
          <a:p>
            <a:pPr marL="0" indent="0" algn="ctr">
              <a:lnSpc>
                <a:spcPts val="1650"/>
              </a:lnSpc>
              <a:buNone/>
            </a:pPr>
            <a:r>
              <a:rPr lang="en-US" sz="1350" b="1" dirty="0">
                <a:latin typeface="Mona Sans Semi Bold" pitchFamily="34" charset="0"/>
                <a:ea typeface="Mona Sans Semi Bold" pitchFamily="34" charset="-122"/>
                <a:cs typeface="Mona Sans Semi Bold" pitchFamily="34" charset="-120"/>
              </a:rPr>
              <a:t>Verification Engine</a:t>
            </a:r>
            <a:endParaRPr lang="en-US" sz="1350" b="1" dirty="0"/>
          </a:p>
        </p:txBody>
      </p:sp>
      <p:sp>
        <p:nvSpPr>
          <p:cNvPr id="17" name="Text 14"/>
          <p:cNvSpPr/>
          <p:nvPr/>
        </p:nvSpPr>
        <p:spPr>
          <a:xfrm>
            <a:off x="4128286" y="5103105"/>
            <a:ext cx="1901371" cy="457587"/>
          </a:xfrm>
          <a:prstGeom prst="rect">
            <a:avLst/>
          </a:prstGeom>
          <a:noFill/>
          <a:ln/>
        </p:spPr>
        <p:txBody>
          <a:bodyPr wrap="square" lIns="0" tIns="0" rIns="0" bIns="0" rtlCol="0" anchor="t"/>
          <a:lstStyle/>
          <a:p>
            <a:pPr marL="0" indent="0" algn="ctr">
              <a:lnSpc>
                <a:spcPts val="1350"/>
              </a:lnSpc>
              <a:buNone/>
            </a:pPr>
            <a:r>
              <a:rPr lang="en-US" sz="1200" dirty="0">
                <a:solidFill>
                  <a:srgbClr val="52586B"/>
                </a:solidFill>
                <a:latin typeface="Funnel Sans" pitchFamily="34" charset="0"/>
                <a:ea typeface="Funnel Sans" pitchFamily="34" charset="-122"/>
                <a:cs typeface="Funnel Sans" pitchFamily="34" charset="-120"/>
              </a:rPr>
              <a:t>Cross-check</a:t>
            </a:r>
            <a:r>
              <a:rPr lang="en-US" sz="1050" dirty="0">
                <a:solidFill>
                  <a:srgbClr val="52586B"/>
                </a:solidFill>
                <a:latin typeface="Funnel Sans" pitchFamily="34" charset="0"/>
                <a:ea typeface="Funnel Sans" pitchFamily="34" charset="-122"/>
                <a:cs typeface="Funnel Sans" pitchFamily="34" charset="-120"/>
              </a:rPr>
              <a:t> facts and sources</a:t>
            </a:r>
            <a:endParaRPr lang="en-US" sz="1050" dirty="0"/>
          </a:p>
        </p:txBody>
      </p:sp>
      <p:pic>
        <p:nvPicPr>
          <p:cNvPr id="18" name="Picture 17">
            <a:extLst>
              <a:ext uri="{FF2B5EF4-FFF2-40B4-BE49-F238E27FC236}">
                <a16:creationId xmlns:a16="http://schemas.microsoft.com/office/drawing/2014/main" id="{2D9B54B0-9394-50B9-0CBC-51E55C98B886}"/>
              </a:ext>
            </a:extLst>
          </p:cNvPr>
          <p:cNvPicPr>
            <a:picLocks noChangeAspect="1"/>
          </p:cNvPicPr>
          <p:nvPr/>
        </p:nvPicPr>
        <p:blipFill>
          <a:blip r:embed="rId4"/>
          <a:srcRect l="27910" t="21165" r="50845" b="73840"/>
          <a:stretch>
            <a:fillRect/>
          </a:stretch>
        </p:blipFill>
        <p:spPr>
          <a:xfrm>
            <a:off x="11811786" y="7711126"/>
            <a:ext cx="2818614" cy="4359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302187" y="524113"/>
            <a:ext cx="10301407" cy="475298"/>
          </a:xfrm>
          <a:prstGeom prst="rect">
            <a:avLst/>
          </a:prstGeom>
          <a:noFill/>
          <a:ln/>
        </p:spPr>
        <p:txBody>
          <a:bodyPr wrap="none" lIns="0" tIns="0" rIns="0" bIns="0" rtlCol="0" anchor="t"/>
          <a:lstStyle/>
          <a:p>
            <a:pPr marL="0" indent="0" algn="l">
              <a:lnSpc>
                <a:spcPts val="3700"/>
              </a:lnSpc>
              <a:buNone/>
            </a:pPr>
            <a:r>
              <a:rPr lang="en-US" sz="2950" b="1" dirty="0">
                <a:solidFill>
                  <a:srgbClr val="373B48"/>
                </a:solidFill>
                <a:latin typeface="Mona Sans Semi Bold" pitchFamily="34" charset="0"/>
                <a:ea typeface="Mona Sans Semi Bold" pitchFamily="34" charset="-122"/>
                <a:cs typeface="Mona Sans Semi Bold" pitchFamily="34" charset="-120"/>
              </a:rPr>
              <a:t>Database Schema: How We Store and Manage Our Data</a:t>
            </a:r>
            <a:endParaRPr lang="en-US" sz="2950" b="1" dirty="0"/>
          </a:p>
        </p:txBody>
      </p:sp>
      <p:sp>
        <p:nvSpPr>
          <p:cNvPr id="3" name="Text 1"/>
          <p:cNvSpPr/>
          <p:nvPr/>
        </p:nvSpPr>
        <p:spPr>
          <a:xfrm>
            <a:off x="1302187" y="1379577"/>
            <a:ext cx="12025908" cy="608409"/>
          </a:xfrm>
          <a:prstGeom prst="rect">
            <a:avLst/>
          </a:prstGeom>
          <a:noFill/>
          <a:ln/>
        </p:spPr>
        <p:txBody>
          <a:bodyPr wrap="square" lIns="0" tIns="0" rIns="0" bIns="0" rtlCol="0" anchor="t"/>
          <a:lstStyle/>
          <a:p>
            <a:pPr marL="0" indent="0" algn="l">
              <a:lnSpc>
                <a:spcPts val="2350"/>
              </a:lnSpc>
              <a:buNone/>
            </a:pPr>
            <a:r>
              <a:rPr lang="en-US" sz="1450" dirty="0">
                <a:solidFill>
                  <a:srgbClr val="52586B"/>
                </a:solidFill>
                <a:latin typeface="Funnel Sans" pitchFamily="34" charset="0"/>
                <a:ea typeface="Funnel Sans" pitchFamily="34" charset="-122"/>
                <a:cs typeface="Funnel Sans" pitchFamily="34" charset="-120"/>
              </a:rPr>
              <a:t>Our database schema is meticulously designed to efficiently store and retrieve all necessary information, from news article content to verification results and user feedback. This structured approach ensures data integrity and supports robust analysis.</a:t>
            </a:r>
            <a:endParaRPr lang="en-US" sz="1450" dirty="0"/>
          </a:p>
        </p:txBody>
      </p:sp>
      <p:pic>
        <p:nvPicPr>
          <p:cNvPr id="4" name="Image 0" descr="preencoded.png"/>
          <p:cNvPicPr>
            <a:picLocks noChangeAspect="1"/>
          </p:cNvPicPr>
          <p:nvPr/>
        </p:nvPicPr>
        <p:blipFill>
          <a:blip r:embed="rId3"/>
          <a:stretch>
            <a:fillRect/>
          </a:stretch>
        </p:blipFill>
        <p:spPr>
          <a:xfrm>
            <a:off x="1302187" y="2201823"/>
            <a:ext cx="12025908" cy="5503545"/>
          </a:xfrm>
          <a:prstGeom prst="rect">
            <a:avLst/>
          </a:prstGeom>
        </p:spPr>
      </p:pic>
      <p:sp>
        <p:nvSpPr>
          <p:cNvPr id="5" name="Text 2"/>
          <p:cNvSpPr/>
          <p:nvPr/>
        </p:nvSpPr>
        <p:spPr>
          <a:xfrm>
            <a:off x="10111186" y="2766353"/>
            <a:ext cx="2660228" cy="332529"/>
          </a:xfrm>
          <a:prstGeom prst="rect">
            <a:avLst/>
          </a:prstGeom>
          <a:noFill/>
          <a:ln/>
        </p:spPr>
        <p:txBody>
          <a:bodyPr wrap="none" lIns="0" tIns="0" rIns="0" bIns="0" rtlCol="0" anchor="t"/>
          <a:lstStyle/>
          <a:p>
            <a:pPr marL="0" indent="0" algn="l">
              <a:lnSpc>
                <a:spcPts val="1650"/>
              </a:lnSpc>
              <a:buNone/>
            </a:pPr>
            <a:r>
              <a:rPr lang="en-US" sz="1350" b="1" dirty="0">
                <a:solidFill>
                  <a:srgbClr val="52586B"/>
                </a:solidFill>
                <a:latin typeface="Mona Sans Semi Bold" pitchFamily="34" charset="0"/>
                <a:ea typeface="Mona Sans Semi Bold" pitchFamily="34" charset="-122"/>
                <a:cs typeface="Mona Sans Semi Bold" pitchFamily="34" charset="-120"/>
              </a:rPr>
              <a:t>Supporting Entities</a:t>
            </a:r>
            <a:endParaRPr lang="en-US" sz="1350" b="1" dirty="0"/>
          </a:p>
        </p:txBody>
      </p:sp>
      <p:sp>
        <p:nvSpPr>
          <p:cNvPr id="6" name="Text 3"/>
          <p:cNvSpPr/>
          <p:nvPr/>
        </p:nvSpPr>
        <p:spPr>
          <a:xfrm>
            <a:off x="10111186" y="3193467"/>
            <a:ext cx="2932162" cy="798069"/>
          </a:xfrm>
          <a:prstGeom prst="rect">
            <a:avLst/>
          </a:prstGeom>
          <a:noFill/>
          <a:ln/>
        </p:spPr>
        <p:txBody>
          <a:bodyPr wrap="square" lIns="0" tIns="0" rIns="0" bIns="0" rtlCol="0" anchor="t"/>
          <a:lstStyle/>
          <a:p>
            <a:pPr marL="0" indent="0" algn="l">
              <a:lnSpc>
                <a:spcPts val="1350"/>
              </a:lnSpc>
              <a:buNone/>
            </a:pPr>
            <a:r>
              <a:rPr lang="en-US" sz="1050" dirty="0">
                <a:solidFill>
                  <a:srgbClr val="52586B"/>
                </a:solidFill>
                <a:latin typeface="Funnel Sans" pitchFamily="34" charset="0"/>
                <a:ea typeface="Funnel Sans" pitchFamily="34" charset="-122"/>
                <a:cs typeface="Funnel Sans" pitchFamily="34" charset="-120"/>
              </a:rPr>
              <a:t>Sources (SourceID, Name, Reliability) and Users (UserID, Username, Role)</a:t>
            </a:r>
            <a:endParaRPr lang="en-US" sz="1050" dirty="0"/>
          </a:p>
        </p:txBody>
      </p:sp>
      <p:sp>
        <p:nvSpPr>
          <p:cNvPr id="7" name="Text 4"/>
          <p:cNvSpPr/>
          <p:nvPr/>
        </p:nvSpPr>
        <p:spPr>
          <a:xfrm>
            <a:off x="1622102" y="4575308"/>
            <a:ext cx="2660228" cy="332529"/>
          </a:xfrm>
          <a:prstGeom prst="rect">
            <a:avLst/>
          </a:prstGeom>
          <a:noFill/>
          <a:ln/>
        </p:spPr>
        <p:txBody>
          <a:bodyPr wrap="none" lIns="0" tIns="0" rIns="0" bIns="0" rtlCol="0" anchor="t"/>
          <a:lstStyle/>
          <a:p>
            <a:pPr marL="0" indent="0" algn="r">
              <a:lnSpc>
                <a:spcPts val="1650"/>
              </a:lnSpc>
              <a:buNone/>
            </a:pPr>
            <a:r>
              <a:rPr lang="en-US" sz="1350" b="1" dirty="0">
                <a:solidFill>
                  <a:srgbClr val="52586B"/>
                </a:solidFill>
                <a:latin typeface="Mona Sans Semi Bold" pitchFamily="34" charset="0"/>
                <a:ea typeface="Mona Sans Semi Bold" pitchFamily="34" charset="-122"/>
                <a:cs typeface="Mona Sans Semi Bold" pitchFamily="34" charset="-120"/>
              </a:rPr>
              <a:t>Verification Layer</a:t>
            </a:r>
            <a:endParaRPr lang="en-US" sz="1350" b="1" dirty="0"/>
          </a:p>
        </p:txBody>
      </p:sp>
      <p:sp>
        <p:nvSpPr>
          <p:cNvPr id="8" name="Text 5"/>
          <p:cNvSpPr/>
          <p:nvPr/>
        </p:nvSpPr>
        <p:spPr>
          <a:xfrm>
            <a:off x="1586633" y="5002422"/>
            <a:ext cx="2695698" cy="798068"/>
          </a:xfrm>
          <a:prstGeom prst="rect">
            <a:avLst/>
          </a:prstGeom>
          <a:noFill/>
          <a:ln/>
        </p:spPr>
        <p:txBody>
          <a:bodyPr wrap="square" lIns="0" tIns="0" rIns="0" bIns="0" rtlCol="0" anchor="t"/>
          <a:lstStyle/>
          <a:p>
            <a:pPr marL="0" indent="0" algn="r">
              <a:lnSpc>
                <a:spcPts val="1350"/>
              </a:lnSpc>
              <a:buNone/>
            </a:pPr>
            <a:r>
              <a:rPr lang="en-US" sz="1050" dirty="0">
                <a:solidFill>
                  <a:srgbClr val="52586B"/>
                </a:solidFill>
                <a:latin typeface="Funnel Sans" pitchFamily="34" charset="0"/>
                <a:ea typeface="Funnel Sans" pitchFamily="34" charset="-122"/>
                <a:cs typeface="Funnel Sans" pitchFamily="34" charset="-120"/>
              </a:rPr>
              <a:t>ResultID, ArticleID, Status, ConfidenceScore, VerifiedBy</a:t>
            </a:r>
            <a:endParaRPr lang="en-US" sz="1050" dirty="0"/>
          </a:p>
        </p:txBody>
      </p:sp>
      <p:sp>
        <p:nvSpPr>
          <p:cNvPr id="9" name="Text 6"/>
          <p:cNvSpPr/>
          <p:nvPr/>
        </p:nvSpPr>
        <p:spPr>
          <a:xfrm>
            <a:off x="10111186" y="5642355"/>
            <a:ext cx="2660228" cy="332529"/>
          </a:xfrm>
          <a:prstGeom prst="rect">
            <a:avLst/>
          </a:prstGeom>
          <a:noFill/>
          <a:ln/>
        </p:spPr>
        <p:txBody>
          <a:bodyPr wrap="none" lIns="0" tIns="0" rIns="0" bIns="0" rtlCol="0" anchor="t"/>
          <a:lstStyle/>
          <a:p>
            <a:pPr marL="0" indent="0" algn="l">
              <a:lnSpc>
                <a:spcPts val="1650"/>
              </a:lnSpc>
              <a:buNone/>
            </a:pPr>
            <a:r>
              <a:rPr lang="en-US" sz="1350" b="1" dirty="0">
                <a:solidFill>
                  <a:srgbClr val="52586B"/>
                </a:solidFill>
                <a:latin typeface="Mona Sans Semi Bold" pitchFamily="34" charset="0"/>
                <a:ea typeface="Mona Sans Semi Bold" pitchFamily="34" charset="-122"/>
                <a:cs typeface="Mona Sans Semi Bold" pitchFamily="34" charset="-120"/>
              </a:rPr>
              <a:t>Core: Articles</a:t>
            </a:r>
            <a:endParaRPr lang="en-US" sz="1350" b="1" dirty="0"/>
          </a:p>
        </p:txBody>
      </p:sp>
      <p:sp>
        <p:nvSpPr>
          <p:cNvPr id="10" name="Text 7"/>
          <p:cNvSpPr/>
          <p:nvPr/>
        </p:nvSpPr>
        <p:spPr>
          <a:xfrm>
            <a:off x="10111186" y="6069470"/>
            <a:ext cx="2932162" cy="532046"/>
          </a:xfrm>
          <a:prstGeom prst="rect">
            <a:avLst/>
          </a:prstGeom>
          <a:noFill/>
          <a:ln/>
        </p:spPr>
        <p:txBody>
          <a:bodyPr wrap="square" lIns="0" tIns="0" rIns="0" bIns="0" rtlCol="0" anchor="t"/>
          <a:lstStyle/>
          <a:p>
            <a:pPr marL="0" indent="0" algn="l">
              <a:lnSpc>
                <a:spcPts val="1350"/>
              </a:lnSpc>
              <a:buNone/>
            </a:pPr>
            <a:r>
              <a:rPr lang="en-US" sz="1050" dirty="0">
                <a:solidFill>
                  <a:srgbClr val="52586B"/>
                </a:solidFill>
                <a:latin typeface="Funnel Sans" pitchFamily="34" charset="0"/>
                <a:ea typeface="Funnel Sans" pitchFamily="34" charset="-122"/>
                <a:cs typeface="Funnel Sans" pitchFamily="34" charset="-120"/>
              </a:rPr>
              <a:t>ArticleID, Title, Content, Source, PublicationDate</a:t>
            </a:r>
            <a:endParaRPr lang="en-US" sz="1050" dirty="0"/>
          </a:p>
        </p:txBody>
      </p:sp>
      <p:pic>
        <p:nvPicPr>
          <p:cNvPr id="11" name="Picture 10">
            <a:extLst>
              <a:ext uri="{FF2B5EF4-FFF2-40B4-BE49-F238E27FC236}">
                <a16:creationId xmlns:a16="http://schemas.microsoft.com/office/drawing/2014/main" id="{D999DA4E-1972-DA92-BCAA-AC22C683A47A}"/>
              </a:ext>
            </a:extLst>
          </p:cNvPr>
          <p:cNvPicPr>
            <a:picLocks noChangeAspect="1"/>
          </p:cNvPicPr>
          <p:nvPr/>
        </p:nvPicPr>
        <p:blipFill>
          <a:blip r:embed="rId4"/>
          <a:srcRect l="27910" t="21165" r="50845" b="73840"/>
          <a:stretch>
            <a:fillRect/>
          </a:stretch>
        </p:blipFill>
        <p:spPr>
          <a:xfrm>
            <a:off x="11811786" y="7711126"/>
            <a:ext cx="2818614" cy="4359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4737" y="764977"/>
            <a:ext cx="12056269" cy="538996"/>
          </a:xfrm>
          <a:prstGeom prst="rect">
            <a:avLst/>
          </a:prstGeom>
          <a:noFill/>
          <a:ln/>
        </p:spPr>
        <p:txBody>
          <a:bodyPr wrap="none" lIns="0" tIns="0" rIns="0" bIns="0" rtlCol="0" anchor="t"/>
          <a:lstStyle/>
          <a:p>
            <a:pPr marL="0" indent="0" algn="l">
              <a:lnSpc>
                <a:spcPts val="4200"/>
              </a:lnSpc>
              <a:buNone/>
            </a:pPr>
            <a:r>
              <a:rPr lang="en-US" sz="3350" b="1" dirty="0">
                <a:solidFill>
                  <a:srgbClr val="373B48"/>
                </a:solidFill>
                <a:latin typeface="Mona Sans Semi Bold" pitchFamily="34" charset="0"/>
                <a:ea typeface="Mona Sans Semi Bold" pitchFamily="34" charset="-122"/>
                <a:cs typeface="Mona Sans Semi Bold" pitchFamily="34" charset="-120"/>
              </a:rPr>
              <a:t>Detection Techniques: AI, NLP, and More Working Together</a:t>
            </a:r>
            <a:endParaRPr lang="en-US" sz="3350" b="1" dirty="0"/>
          </a:p>
        </p:txBody>
      </p:sp>
      <p:sp>
        <p:nvSpPr>
          <p:cNvPr id="3" name="Text 1"/>
          <p:cNvSpPr/>
          <p:nvPr/>
        </p:nvSpPr>
        <p:spPr>
          <a:xfrm>
            <a:off x="754737" y="1445232"/>
            <a:ext cx="13120926" cy="689848"/>
          </a:xfrm>
          <a:prstGeom prst="rect">
            <a:avLst/>
          </a:prstGeom>
          <a:noFill/>
          <a:ln/>
        </p:spPr>
        <p:txBody>
          <a:bodyPr wrap="square" lIns="0" tIns="0" rIns="0" bIns="0" rtlCol="0" anchor="t"/>
          <a:lstStyle/>
          <a:p>
            <a:pPr marL="0" indent="0" algn="l">
              <a:lnSpc>
                <a:spcPts val="2700"/>
              </a:lnSpc>
              <a:buNone/>
            </a:pPr>
            <a:r>
              <a:rPr lang="en-US" sz="1650" dirty="0">
                <a:solidFill>
                  <a:srgbClr val="52586B"/>
                </a:solidFill>
                <a:latin typeface="Funnel Sans" pitchFamily="34" charset="0"/>
                <a:ea typeface="Funnel Sans" pitchFamily="34" charset="-122"/>
                <a:cs typeface="Funnel Sans" pitchFamily="34" charset="-120"/>
              </a:rPr>
              <a:t>We employ a multi-faceted approach to detect fake news, combining the power of Artificial Intelligence (AI), Natural Language Processing (NLP), and advanced statistical analysis to identify suspicious patterns and anomalies.</a:t>
            </a:r>
            <a:endParaRPr lang="en-US" sz="1650" dirty="0"/>
          </a:p>
        </p:txBody>
      </p:sp>
      <p:sp>
        <p:nvSpPr>
          <p:cNvPr id="4" name="Text 2"/>
          <p:cNvSpPr/>
          <p:nvPr/>
        </p:nvSpPr>
        <p:spPr>
          <a:xfrm>
            <a:off x="2092404" y="2667595"/>
            <a:ext cx="2926675" cy="336947"/>
          </a:xfrm>
          <a:prstGeom prst="rect">
            <a:avLst/>
          </a:prstGeom>
          <a:noFill/>
          <a:ln/>
        </p:spPr>
        <p:txBody>
          <a:bodyPr wrap="none" lIns="0" tIns="0" rIns="0" bIns="0" rtlCol="0" anchor="t"/>
          <a:lstStyle/>
          <a:p>
            <a:pPr marL="342900" indent="-342900" algn="r">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AI &amp; Machine Learning</a:t>
            </a:r>
            <a:endParaRPr lang="en-US" sz="2100" b="1" dirty="0"/>
          </a:p>
        </p:txBody>
      </p:sp>
      <p:sp>
        <p:nvSpPr>
          <p:cNvPr id="5" name="Text 3"/>
          <p:cNvSpPr/>
          <p:nvPr/>
        </p:nvSpPr>
        <p:spPr>
          <a:xfrm>
            <a:off x="754737" y="3133844"/>
            <a:ext cx="4264343" cy="689848"/>
          </a:xfrm>
          <a:prstGeom prst="rect">
            <a:avLst/>
          </a:prstGeom>
          <a:noFill/>
          <a:ln/>
        </p:spPr>
        <p:txBody>
          <a:bodyPr wrap="square" lIns="0" tIns="0" rIns="0" bIns="0" rtlCol="0" anchor="t"/>
          <a:lstStyle/>
          <a:p>
            <a:pPr marL="0" indent="0" algn="r">
              <a:lnSpc>
                <a:spcPts val="2700"/>
              </a:lnSpc>
              <a:buNone/>
            </a:pPr>
            <a:r>
              <a:rPr lang="en-US" sz="1650" dirty="0">
                <a:solidFill>
                  <a:srgbClr val="52586B"/>
                </a:solidFill>
                <a:latin typeface="Funnel Sans" pitchFamily="34" charset="0"/>
                <a:ea typeface="Funnel Sans" pitchFamily="34" charset="-122"/>
                <a:cs typeface="Funnel Sans" pitchFamily="34" charset="-120"/>
              </a:rPr>
              <a:t>Utilising algorithms like SVM, Random Forest, and deep learning for classification.</a:t>
            </a:r>
            <a:endParaRPr lang="en-US" sz="1650" dirty="0"/>
          </a:p>
        </p:txBody>
      </p:sp>
      <p:pic>
        <p:nvPicPr>
          <p:cNvPr id="6" name="Image 0" descr="preencoded.png"/>
          <p:cNvPicPr>
            <a:picLocks noChangeAspect="1"/>
          </p:cNvPicPr>
          <p:nvPr/>
        </p:nvPicPr>
        <p:blipFill>
          <a:blip r:embed="rId3"/>
          <a:stretch>
            <a:fillRect/>
          </a:stretch>
        </p:blipFill>
        <p:spPr>
          <a:xfrm>
            <a:off x="5019080" y="2769870"/>
            <a:ext cx="4592241" cy="4592241"/>
          </a:xfrm>
          <a:prstGeom prst="rect">
            <a:avLst/>
          </a:prstGeom>
        </p:spPr>
      </p:pic>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72250" y="3890129"/>
            <a:ext cx="303252" cy="303252"/>
          </a:xfrm>
          <a:prstGeom prst="rect">
            <a:avLst/>
          </a:prstGeom>
        </p:spPr>
      </p:pic>
      <p:sp>
        <p:nvSpPr>
          <p:cNvPr id="8" name="Text 4"/>
          <p:cNvSpPr/>
          <p:nvPr/>
        </p:nvSpPr>
        <p:spPr>
          <a:xfrm>
            <a:off x="9611320" y="2667595"/>
            <a:ext cx="3852743" cy="336947"/>
          </a:xfrm>
          <a:prstGeom prst="rect">
            <a:avLst/>
          </a:prstGeom>
          <a:noFill/>
          <a:ln/>
        </p:spPr>
        <p:txBody>
          <a:bodyPr wrap="none" lIns="0" tIns="0" rIns="0" bIns="0" rtlCol="0" anchor="t"/>
          <a:lstStyle/>
          <a:p>
            <a:pPr marL="342900" indent="-342900" algn="l">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Natural Language Processing</a:t>
            </a:r>
            <a:endParaRPr lang="en-US" sz="2100" b="1" dirty="0"/>
          </a:p>
        </p:txBody>
      </p:sp>
      <p:sp>
        <p:nvSpPr>
          <p:cNvPr id="9" name="Text 5"/>
          <p:cNvSpPr/>
          <p:nvPr/>
        </p:nvSpPr>
        <p:spPr>
          <a:xfrm>
            <a:off x="9611320" y="3133844"/>
            <a:ext cx="4264343" cy="689848"/>
          </a:xfrm>
          <a:prstGeom prst="rect">
            <a:avLst/>
          </a:prstGeom>
          <a:noFill/>
          <a:ln/>
        </p:spPr>
        <p:txBody>
          <a:bodyPr wrap="square" lIns="0" tIns="0" rIns="0" bIns="0" rtlCol="0" anchor="t"/>
          <a:lstStyle/>
          <a:p>
            <a:pPr marL="0" indent="0" algn="l">
              <a:lnSpc>
                <a:spcPts val="2700"/>
              </a:lnSpc>
              <a:buNone/>
            </a:pPr>
            <a:r>
              <a:rPr lang="en-US" sz="1650" dirty="0">
                <a:solidFill>
                  <a:srgbClr val="52586B"/>
                </a:solidFill>
                <a:latin typeface="Funnel Sans" pitchFamily="34" charset="0"/>
                <a:ea typeface="Funnel Sans" pitchFamily="34" charset="-122"/>
                <a:cs typeface="Funnel Sans" pitchFamily="34" charset="-120"/>
              </a:rPr>
              <a:t>Analysing text for sentiment, readability, stylistic inconsistencies, and linguistic cues.</a:t>
            </a:r>
            <a:endParaRPr lang="en-US" sz="1650" dirty="0"/>
          </a:p>
        </p:txBody>
      </p:sp>
      <p:pic>
        <p:nvPicPr>
          <p:cNvPr id="10" name="Image 2" descr="preencoded.png"/>
          <p:cNvPicPr>
            <a:picLocks noChangeAspect="1"/>
          </p:cNvPicPr>
          <p:nvPr/>
        </p:nvPicPr>
        <p:blipFill>
          <a:blip r:embed="rId6"/>
          <a:stretch>
            <a:fillRect/>
          </a:stretch>
        </p:blipFill>
        <p:spPr>
          <a:xfrm>
            <a:off x="5019080" y="2769870"/>
            <a:ext cx="4592241" cy="4592241"/>
          </a:xfrm>
          <a:prstGeom prst="rect">
            <a:avLst/>
          </a:prstGeom>
        </p:spPr>
      </p:pic>
      <p:pic>
        <p:nvPicPr>
          <p:cNvPr id="11"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54660" y="3890129"/>
            <a:ext cx="303252" cy="303252"/>
          </a:xfrm>
          <a:prstGeom prst="rect">
            <a:avLst/>
          </a:prstGeom>
        </p:spPr>
      </p:pic>
      <p:sp>
        <p:nvSpPr>
          <p:cNvPr id="12" name="Text 6"/>
          <p:cNvSpPr/>
          <p:nvPr/>
        </p:nvSpPr>
        <p:spPr>
          <a:xfrm>
            <a:off x="10042565" y="4315539"/>
            <a:ext cx="2695575" cy="336947"/>
          </a:xfrm>
          <a:prstGeom prst="rect">
            <a:avLst/>
          </a:prstGeom>
          <a:noFill/>
          <a:ln/>
        </p:spPr>
        <p:txBody>
          <a:bodyPr wrap="none" lIns="0" tIns="0" rIns="0" bIns="0" rtlCol="0" anchor="t"/>
          <a:lstStyle/>
          <a:p>
            <a:pPr marL="342900" indent="-342900" algn="l">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Fact-Checking</a:t>
            </a:r>
            <a:endParaRPr lang="en-US" sz="2100" b="1" dirty="0"/>
          </a:p>
        </p:txBody>
      </p:sp>
      <p:sp>
        <p:nvSpPr>
          <p:cNvPr id="13" name="Text 7"/>
          <p:cNvSpPr/>
          <p:nvPr/>
        </p:nvSpPr>
        <p:spPr>
          <a:xfrm>
            <a:off x="10042565" y="4781788"/>
            <a:ext cx="3833098" cy="1034772"/>
          </a:xfrm>
          <a:prstGeom prst="rect">
            <a:avLst/>
          </a:prstGeom>
          <a:noFill/>
          <a:ln/>
        </p:spPr>
        <p:txBody>
          <a:bodyPr wrap="square" lIns="0" tIns="0" rIns="0" bIns="0" rtlCol="0" anchor="t"/>
          <a:lstStyle/>
          <a:p>
            <a:pPr marL="0" indent="0" algn="l">
              <a:lnSpc>
                <a:spcPts val="2700"/>
              </a:lnSpc>
              <a:buNone/>
            </a:pPr>
            <a:r>
              <a:rPr lang="en-US" sz="1650" dirty="0">
                <a:solidFill>
                  <a:srgbClr val="52586B"/>
                </a:solidFill>
                <a:latin typeface="Funnel Sans" pitchFamily="34" charset="0"/>
                <a:ea typeface="Funnel Sans" pitchFamily="34" charset="-122"/>
                <a:cs typeface="Funnel Sans" pitchFamily="34" charset="-120"/>
              </a:rPr>
              <a:t>Cross-referencing claims against established reputable sources and databases.</a:t>
            </a:r>
            <a:endParaRPr lang="en-US" sz="1650" dirty="0"/>
          </a:p>
        </p:txBody>
      </p:sp>
      <p:pic>
        <p:nvPicPr>
          <p:cNvPr id="14" name="Image 4" descr="preencoded.png"/>
          <p:cNvPicPr>
            <a:picLocks noChangeAspect="1"/>
          </p:cNvPicPr>
          <p:nvPr/>
        </p:nvPicPr>
        <p:blipFill>
          <a:blip r:embed="rId9"/>
          <a:stretch>
            <a:fillRect/>
          </a:stretch>
        </p:blipFill>
        <p:spPr>
          <a:xfrm>
            <a:off x="5019080" y="2769870"/>
            <a:ext cx="4592241" cy="4592241"/>
          </a:xfrm>
          <a:prstGeom prst="rect">
            <a:avLst/>
          </a:prstGeom>
        </p:spPr>
      </p:pic>
      <p:pic>
        <p:nvPicPr>
          <p:cNvPr id="15"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345924" y="4914305"/>
            <a:ext cx="303252" cy="303252"/>
          </a:xfrm>
          <a:prstGeom prst="rect">
            <a:avLst/>
          </a:prstGeom>
        </p:spPr>
      </p:pic>
      <p:sp>
        <p:nvSpPr>
          <p:cNvPr id="16" name="Text 8"/>
          <p:cNvSpPr/>
          <p:nvPr/>
        </p:nvSpPr>
        <p:spPr>
          <a:xfrm>
            <a:off x="9611320" y="6308408"/>
            <a:ext cx="3135749" cy="336947"/>
          </a:xfrm>
          <a:prstGeom prst="rect">
            <a:avLst/>
          </a:prstGeom>
          <a:noFill/>
          <a:ln/>
        </p:spPr>
        <p:txBody>
          <a:bodyPr wrap="none" lIns="0" tIns="0" rIns="0" bIns="0" rtlCol="0" anchor="t"/>
          <a:lstStyle/>
          <a:p>
            <a:pPr marL="342900" indent="-342900" algn="l">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Social Network Analysis</a:t>
            </a:r>
            <a:endParaRPr lang="en-US" sz="2100" b="1" dirty="0"/>
          </a:p>
        </p:txBody>
      </p:sp>
      <p:sp>
        <p:nvSpPr>
          <p:cNvPr id="17" name="Text 9"/>
          <p:cNvSpPr/>
          <p:nvPr/>
        </p:nvSpPr>
        <p:spPr>
          <a:xfrm>
            <a:off x="9611320" y="6774656"/>
            <a:ext cx="4264343" cy="689848"/>
          </a:xfrm>
          <a:prstGeom prst="rect">
            <a:avLst/>
          </a:prstGeom>
          <a:noFill/>
          <a:ln/>
        </p:spPr>
        <p:txBody>
          <a:bodyPr wrap="square" lIns="0" tIns="0" rIns="0" bIns="0" rtlCol="0" anchor="t"/>
          <a:lstStyle/>
          <a:p>
            <a:pPr marL="0" indent="0" algn="l">
              <a:lnSpc>
                <a:spcPts val="2700"/>
              </a:lnSpc>
              <a:buNone/>
            </a:pPr>
            <a:r>
              <a:rPr lang="en-US" sz="1650" dirty="0">
                <a:solidFill>
                  <a:srgbClr val="52586B"/>
                </a:solidFill>
                <a:latin typeface="Funnel Sans" pitchFamily="34" charset="0"/>
                <a:ea typeface="Funnel Sans" pitchFamily="34" charset="-122"/>
                <a:cs typeface="Funnel Sans" pitchFamily="34" charset="-120"/>
              </a:rPr>
              <a:t>Identifying propagation patterns and influential spreaders of misinformation.</a:t>
            </a:r>
            <a:endParaRPr lang="en-US" sz="1650" dirty="0"/>
          </a:p>
        </p:txBody>
      </p:sp>
      <p:pic>
        <p:nvPicPr>
          <p:cNvPr id="18" name="Image 6" descr="preencoded.png"/>
          <p:cNvPicPr>
            <a:picLocks noChangeAspect="1"/>
          </p:cNvPicPr>
          <p:nvPr/>
        </p:nvPicPr>
        <p:blipFill>
          <a:blip r:embed="rId12"/>
          <a:stretch>
            <a:fillRect/>
          </a:stretch>
        </p:blipFill>
        <p:spPr>
          <a:xfrm>
            <a:off x="5019080" y="2769870"/>
            <a:ext cx="4592241" cy="4592241"/>
          </a:xfrm>
          <a:prstGeom prst="rect">
            <a:avLst/>
          </a:prstGeom>
        </p:spPr>
      </p:pic>
      <p:pic>
        <p:nvPicPr>
          <p:cNvPr id="19" name="Image 7"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754660" y="5938361"/>
            <a:ext cx="303252" cy="303252"/>
          </a:xfrm>
          <a:prstGeom prst="rect">
            <a:avLst/>
          </a:prstGeom>
        </p:spPr>
      </p:pic>
      <p:sp>
        <p:nvSpPr>
          <p:cNvPr id="20" name="Text 10"/>
          <p:cNvSpPr/>
          <p:nvPr/>
        </p:nvSpPr>
        <p:spPr>
          <a:xfrm>
            <a:off x="2323505" y="6308408"/>
            <a:ext cx="2695575" cy="336947"/>
          </a:xfrm>
          <a:prstGeom prst="rect">
            <a:avLst/>
          </a:prstGeom>
          <a:noFill/>
          <a:ln/>
        </p:spPr>
        <p:txBody>
          <a:bodyPr wrap="none" lIns="0" tIns="0" rIns="0" bIns="0" rtlCol="0" anchor="t"/>
          <a:lstStyle/>
          <a:p>
            <a:pPr marL="342900" indent="-342900" algn="r">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Multimedia Analysis</a:t>
            </a:r>
            <a:endParaRPr lang="en-US" sz="2100" b="1" dirty="0"/>
          </a:p>
        </p:txBody>
      </p:sp>
      <p:sp>
        <p:nvSpPr>
          <p:cNvPr id="21" name="Text 11"/>
          <p:cNvSpPr/>
          <p:nvPr/>
        </p:nvSpPr>
        <p:spPr>
          <a:xfrm>
            <a:off x="754737" y="6774656"/>
            <a:ext cx="4264343" cy="689848"/>
          </a:xfrm>
          <a:prstGeom prst="rect">
            <a:avLst/>
          </a:prstGeom>
          <a:noFill/>
          <a:ln/>
        </p:spPr>
        <p:txBody>
          <a:bodyPr wrap="square" lIns="0" tIns="0" rIns="0" bIns="0" rtlCol="0" anchor="t"/>
          <a:lstStyle/>
          <a:p>
            <a:pPr marL="0" indent="0" algn="r">
              <a:lnSpc>
                <a:spcPts val="2700"/>
              </a:lnSpc>
              <a:buNone/>
            </a:pPr>
            <a:r>
              <a:rPr lang="en-US" sz="1650" dirty="0">
                <a:solidFill>
                  <a:srgbClr val="52586B"/>
                </a:solidFill>
                <a:latin typeface="Funnel Sans" pitchFamily="34" charset="0"/>
                <a:ea typeface="Funnel Sans" pitchFamily="34" charset="-122"/>
                <a:cs typeface="Funnel Sans" pitchFamily="34" charset="-120"/>
              </a:rPr>
              <a:t>Detecting manipulated images and videos to expose visual falsehoods.</a:t>
            </a:r>
            <a:endParaRPr lang="en-US" sz="1650" dirty="0"/>
          </a:p>
        </p:txBody>
      </p:sp>
      <p:pic>
        <p:nvPicPr>
          <p:cNvPr id="22" name="Image 8" descr="preencoded.png"/>
          <p:cNvPicPr>
            <a:picLocks noChangeAspect="1"/>
          </p:cNvPicPr>
          <p:nvPr/>
        </p:nvPicPr>
        <p:blipFill>
          <a:blip r:embed="rId15"/>
          <a:stretch>
            <a:fillRect/>
          </a:stretch>
        </p:blipFill>
        <p:spPr>
          <a:xfrm>
            <a:off x="5019080" y="2769870"/>
            <a:ext cx="4592241" cy="4592241"/>
          </a:xfrm>
          <a:prstGeom prst="rect">
            <a:avLst/>
          </a:prstGeom>
        </p:spPr>
      </p:pic>
      <p:pic>
        <p:nvPicPr>
          <p:cNvPr id="23" name="Image 9" descr="preencoded.png"/>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572250" y="5938361"/>
            <a:ext cx="303252" cy="303252"/>
          </a:xfrm>
          <a:prstGeom prst="rect">
            <a:avLst/>
          </a:prstGeom>
        </p:spPr>
      </p:pic>
      <p:sp>
        <p:nvSpPr>
          <p:cNvPr id="24" name="Text 12"/>
          <p:cNvSpPr/>
          <p:nvPr/>
        </p:nvSpPr>
        <p:spPr>
          <a:xfrm>
            <a:off x="754737" y="4147066"/>
            <a:ext cx="3833098" cy="673894"/>
          </a:xfrm>
          <a:prstGeom prst="rect">
            <a:avLst/>
          </a:prstGeom>
          <a:noFill/>
          <a:ln/>
        </p:spPr>
        <p:txBody>
          <a:bodyPr wrap="square" lIns="0" tIns="0" rIns="0" bIns="0" rtlCol="0" anchor="t"/>
          <a:lstStyle/>
          <a:p>
            <a:pPr marL="342900" indent="-342900" algn="r">
              <a:lnSpc>
                <a:spcPts val="2650"/>
              </a:lnSpc>
              <a:buFont typeface="Wingdings" panose="05000000000000000000" pitchFamily="2" charset="2"/>
              <a:buChar char="ü"/>
            </a:pPr>
            <a:r>
              <a:rPr lang="en-US" sz="2100" b="1" dirty="0">
                <a:solidFill>
                  <a:srgbClr val="52586B"/>
                </a:solidFill>
                <a:latin typeface="Mona Sans Semi Bold" pitchFamily="34" charset="0"/>
                <a:ea typeface="Mona Sans Semi Bold" pitchFamily="34" charset="-122"/>
                <a:cs typeface="Mona Sans Semi Bold" pitchFamily="34" charset="-120"/>
              </a:rPr>
              <a:t>Statistical Anomaly Detection</a:t>
            </a:r>
            <a:endParaRPr lang="en-US" sz="2100" b="1" dirty="0"/>
          </a:p>
        </p:txBody>
      </p:sp>
      <p:sp>
        <p:nvSpPr>
          <p:cNvPr id="25" name="Text 13"/>
          <p:cNvSpPr/>
          <p:nvPr/>
        </p:nvSpPr>
        <p:spPr>
          <a:xfrm>
            <a:off x="754737" y="4950262"/>
            <a:ext cx="3833098" cy="1034772"/>
          </a:xfrm>
          <a:prstGeom prst="rect">
            <a:avLst/>
          </a:prstGeom>
          <a:noFill/>
          <a:ln/>
        </p:spPr>
        <p:txBody>
          <a:bodyPr wrap="square" lIns="0" tIns="0" rIns="0" bIns="0" rtlCol="0" anchor="t"/>
          <a:lstStyle/>
          <a:p>
            <a:pPr marL="0" indent="0" algn="r">
              <a:lnSpc>
                <a:spcPts val="2700"/>
              </a:lnSpc>
              <a:buNone/>
            </a:pPr>
            <a:r>
              <a:rPr lang="en-US" sz="1650" dirty="0">
                <a:solidFill>
                  <a:srgbClr val="52586B"/>
                </a:solidFill>
                <a:latin typeface="Funnel Sans" pitchFamily="34" charset="0"/>
                <a:ea typeface="Funnel Sans" pitchFamily="34" charset="-122"/>
                <a:cs typeface="Funnel Sans" pitchFamily="34" charset="-120"/>
              </a:rPr>
              <a:t>Spotting unusual publication frequencies, engagement rates, and other data outliers.</a:t>
            </a:r>
            <a:endParaRPr lang="en-US" sz="1650" dirty="0"/>
          </a:p>
        </p:txBody>
      </p:sp>
      <p:pic>
        <p:nvPicPr>
          <p:cNvPr id="26" name="Image 10" descr="preencoded.png"/>
          <p:cNvPicPr>
            <a:picLocks noChangeAspect="1"/>
          </p:cNvPicPr>
          <p:nvPr/>
        </p:nvPicPr>
        <p:blipFill>
          <a:blip r:embed="rId18"/>
          <a:stretch>
            <a:fillRect/>
          </a:stretch>
        </p:blipFill>
        <p:spPr>
          <a:xfrm>
            <a:off x="5019080" y="2769870"/>
            <a:ext cx="4592241" cy="4592241"/>
          </a:xfrm>
          <a:prstGeom prst="rect">
            <a:avLst/>
          </a:prstGeom>
        </p:spPr>
      </p:pic>
      <p:pic>
        <p:nvPicPr>
          <p:cNvPr id="27" name="Image 11" descr="preencoded.png"/>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5980986" y="4914305"/>
            <a:ext cx="303252" cy="303252"/>
          </a:xfrm>
          <a:prstGeom prst="rect">
            <a:avLst/>
          </a:prstGeom>
        </p:spPr>
      </p:pic>
      <p:pic>
        <p:nvPicPr>
          <p:cNvPr id="28" name="Picture 27">
            <a:extLst>
              <a:ext uri="{FF2B5EF4-FFF2-40B4-BE49-F238E27FC236}">
                <a16:creationId xmlns:a16="http://schemas.microsoft.com/office/drawing/2014/main" id="{EA268C7B-A59A-4DEE-1FF9-E61F9732A0E4}"/>
              </a:ext>
            </a:extLst>
          </p:cNvPr>
          <p:cNvPicPr>
            <a:picLocks noChangeAspect="1"/>
          </p:cNvPicPr>
          <p:nvPr/>
        </p:nvPicPr>
        <p:blipFill>
          <a:blip r:embed="rId21"/>
          <a:srcRect l="27910" t="21165" r="50845" b="73840"/>
          <a:stretch>
            <a:fillRect/>
          </a:stretch>
        </p:blipFill>
        <p:spPr>
          <a:xfrm>
            <a:off x="11811786" y="7711126"/>
            <a:ext cx="2818614" cy="4359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927622" y="468392"/>
            <a:ext cx="9275207" cy="425887"/>
          </a:xfrm>
          <a:prstGeom prst="rect">
            <a:avLst/>
          </a:prstGeom>
          <a:noFill/>
          <a:ln/>
        </p:spPr>
        <p:txBody>
          <a:bodyPr wrap="none" lIns="0" tIns="0" rIns="0" bIns="0" rtlCol="0" anchor="t"/>
          <a:lstStyle/>
          <a:p>
            <a:pPr marL="0" indent="0" algn="l">
              <a:lnSpc>
                <a:spcPts val="3350"/>
              </a:lnSpc>
              <a:buNone/>
            </a:pPr>
            <a:r>
              <a:rPr lang="en-US" sz="2650" b="1" dirty="0">
                <a:solidFill>
                  <a:srgbClr val="373B48"/>
                </a:solidFill>
                <a:latin typeface="Mona Sans Semi Bold" pitchFamily="34" charset="0"/>
                <a:ea typeface="Mona Sans Semi Bold" pitchFamily="34" charset="-122"/>
                <a:cs typeface="Mona Sans Semi Bold" pitchFamily="34" charset="-120"/>
              </a:rPr>
              <a:t>Verification Process: Steps to Confirm News Authenticity</a:t>
            </a:r>
            <a:endParaRPr lang="en-US" sz="2650" b="1" dirty="0"/>
          </a:p>
        </p:txBody>
      </p:sp>
      <p:sp>
        <p:nvSpPr>
          <p:cNvPr id="3" name="Text 1"/>
          <p:cNvSpPr/>
          <p:nvPr/>
        </p:nvSpPr>
        <p:spPr>
          <a:xfrm>
            <a:off x="1927622" y="1234916"/>
            <a:ext cx="10775037" cy="545068"/>
          </a:xfrm>
          <a:prstGeom prst="rect">
            <a:avLst/>
          </a:prstGeom>
          <a:noFill/>
          <a:ln/>
        </p:spPr>
        <p:txBody>
          <a:bodyPr wrap="squar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Once an article is flagged, our verification engine initiates a rigorous process to confirm its authenticity, ensuring that only thoroughly vetted information is presented to the user.</a:t>
            </a:r>
            <a:endParaRPr lang="en-US" sz="1300" dirty="0"/>
          </a:p>
        </p:txBody>
      </p:sp>
      <p:pic>
        <p:nvPicPr>
          <p:cNvPr id="4" name="Image 0" descr="preencoded.png"/>
          <p:cNvPicPr>
            <a:picLocks noChangeAspect="1"/>
          </p:cNvPicPr>
          <p:nvPr/>
        </p:nvPicPr>
        <p:blipFill>
          <a:blip r:embed="rId3"/>
          <a:stretch>
            <a:fillRect/>
          </a:stretch>
        </p:blipFill>
        <p:spPr>
          <a:xfrm>
            <a:off x="1927622" y="1971556"/>
            <a:ext cx="511016" cy="1143000"/>
          </a:xfrm>
          <a:prstGeom prst="rect">
            <a:avLst/>
          </a:prstGeom>
        </p:spPr>
      </p:pic>
      <p:sp>
        <p:nvSpPr>
          <p:cNvPr id="5" name="Text 2"/>
          <p:cNvSpPr/>
          <p:nvPr/>
        </p:nvSpPr>
        <p:spPr>
          <a:xfrm>
            <a:off x="2608898" y="2141815"/>
            <a:ext cx="2541270" cy="266224"/>
          </a:xfrm>
          <a:prstGeom prst="rect">
            <a:avLst/>
          </a:prstGeom>
          <a:noFill/>
          <a:ln/>
        </p:spPr>
        <p:txBody>
          <a:bodyPr wrap="none" lIns="0" tIns="0" rIns="0" bIns="0" rtlCol="0" anchor="t"/>
          <a:lstStyle/>
          <a:p>
            <a:pPr marL="0" indent="0" algn="l">
              <a:lnSpc>
                <a:spcPts val="2050"/>
              </a:lnSpc>
              <a:buNone/>
            </a:pPr>
            <a:r>
              <a:rPr lang="en-US" sz="1650" b="1" dirty="0">
                <a:solidFill>
                  <a:srgbClr val="52586B"/>
                </a:solidFill>
                <a:latin typeface="Mona Sans Semi Bold" pitchFamily="34" charset="0"/>
                <a:ea typeface="Mona Sans Semi Bold" pitchFamily="34" charset="-122"/>
                <a:cs typeface="Mona Sans Semi Bold" pitchFamily="34" charset="-120"/>
              </a:rPr>
              <a:t>Source Credibility Check</a:t>
            </a:r>
            <a:endParaRPr lang="en-US" sz="1650" b="1" dirty="0"/>
          </a:p>
        </p:txBody>
      </p:sp>
      <p:sp>
        <p:nvSpPr>
          <p:cNvPr id="6" name="Text 3"/>
          <p:cNvSpPr/>
          <p:nvPr/>
        </p:nvSpPr>
        <p:spPr>
          <a:xfrm>
            <a:off x="2608898" y="2510195"/>
            <a:ext cx="10093762" cy="272534"/>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Evaluating the reputation and historical accuracy of the news source.</a:t>
            </a:r>
            <a:endParaRPr lang="en-US" sz="1300" dirty="0"/>
          </a:p>
        </p:txBody>
      </p:sp>
      <p:pic>
        <p:nvPicPr>
          <p:cNvPr id="7" name="Image 1" descr="preencoded.png"/>
          <p:cNvPicPr>
            <a:picLocks noChangeAspect="1"/>
          </p:cNvPicPr>
          <p:nvPr/>
        </p:nvPicPr>
        <p:blipFill>
          <a:blip r:embed="rId3"/>
          <a:stretch>
            <a:fillRect/>
          </a:stretch>
        </p:blipFill>
        <p:spPr>
          <a:xfrm>
            <a:off x="2183130" y="3163848"/>
            <a:ext cx="511016" cy="1143000"/>
          </a:xfrm>
          <a:prstGeom prst="rect">
            <a:avLst/>
          </a:prstGeom>
        </p:spPr>
      </p:pic>
      <p:sp>
        <p:nvSpPr>
          <p:cNvPr id="8" name="Text 4"/>
          <p:cNvSpPr/>
          <p:nvPr/>
        </p:nvSpPr>
        <p:spPr>
          <a:xfrm>
            <a:off x="2864406" y="3334107"/>
            <a:ext cx="2129433" cy="266224"/>
          </a:xfrm>
          <a:prstGeom prst="rect">
            <a:avLst/>
          </a:prstGeom>
          <a:noFill/>
          <a:ln/>
        </p:spPr>
        <p:txBody>
          <a:bodyPr wrap="none" lIns="0" tIns="0" rIns="0" bIns="0" rtlCol="0" anchor="t"/>
          <a:lstStyle/>
          <a:p>
            <a:pPr marL="0" indent="0" algn="l">
              <a:lnSpc>
                <a:spcPts val="2050"/>
              </a:lnSpc>
              <a:buNone/>
            </a:pPr>
            <a:r>
              <a:rPr lang="en-US" sz="1650" b="1" dirty="0">
                <a:solidFill>
                  <a:srgbClr val="52586B"/>
                </a:solidFill>
                <a:latin typeface="Mona Sans Semi Bold" pitchFamily="34" charset="0"/>
                <a:ea typeface="Mona Sans Semi Bold" pitchFamily="34" charset="-122"/>
                <a:cs typeface="Mona Sans Semi Bold" pitchFamily="34" charset="-120"/>
              </a:rPr>
              <a:t>Content Analysis</a:t>
            </a:r>
            <a:endParaRPr lang="en-US" sz="1650" b="1" dirty="0"/>
          </a:p>
        </p:txBody>
      </p:sp>
      <p:sp>
        <p:nvSpPr>
          <p:cNvPr id="9" name="Text 5"/>
          <p:cNvSpPr/>
          <p:nvPr/>
        </p:nvSpPr>
        <p:spPr>
          <a:xfrm>
            <a:off x="2864406" y="3702487"/>
            <a:ext cx="9838253" cy="272534"/>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Examining factual claims, logical consistency, and emotional language.</a:t>
            </a:r>
            <a:endParaRPr lang="en-US" sz="1300" dirty="0"/>
          </a:p>
        </p:txBody>
      </p:sp>
      <p:pic>
        <p:nvPicPr>
          <p:cNvPr id="10" name="Image 2" descr="preencoded.png"/>
          <p:cNvPicPr>
            <a:picLocks noChangeAspect="1"/>
          </p:cNvPicPr>
          <p:nvPr/>
        </p:nvPicPr>
        <p:blipFill>
          <a:blip r:embed="rId3"/>
          <a:stretch>
            <a:fillRect/>
          </a:stretch>
        </p:blipFill>
        <p:spPr>
          <a:xfrm>
            <a:off x="2438638" y="4356140"/>
            <a:ext cx="511016" cy="1143000"/>
          </a:xfrm>
          <a:prstGeom prst="rect">
            <a:avLst/>
          </a:prstGeom>
        </p:spPr>
      </p:pic>
      <p:sp>
        <p:nvSpPr>
          <p:cNvPr id="11" name="Text 6"/>
          <p:cNvSpPr/>
          <p:nvPr/>
        </p:nvSpPr>
        <p:spPr>
          <a:xfrm>
            <a:off x="3119914" y="4526399"/>
            <a:ext cx="2129433" cy="266224"/>
          </a:xfrm>
          <a:prstGeom prst="rect">
            <a:avLst/>
          </a:prstGeom>
          <a:noFill/>
          <a:ln/>
        </p:spPr>
        <p:txBody>
          <a:bodyPr wrap="none" lIns="0" tIns="0" rIns="0" bIns="0" rtlCol="0" anchor="t"/>
          <a:lstStyle/>
          <a:p>
            <a:pPr marL="0" indent="0" algn="l">
              <a:lnSpc>
                <a:spcPts val="2050"/>
              </a:lnSpc>
              <a:buNone/>
            </a:pPr>
            <a:r>
              <a:rPr lang="en-US" sz="1650" b="1" dirty="0">
                <a:solidFill>
                  <a:srgbClr val="52586B"/>
                </a:solidFill>
                <a:latin typeface="Mona Sans Semi Bold" pitchFamily="34" charset="0"/>
                <a:ea typeface="Mona Sans Semi Bold" pitchFamily="34" charset="-122"/>
                <a:cs typeface="Mona Sans Semi Bold" pitchFamily="34" charset="-120"/>
              </a:rPr>
              <a:t>Contextualisation</a:t>
            </a:r>
            <a:endParaRPr lang="en-US" sz="1650" b="1" dirty="0"/>
          </a:p>
        </p:txBody>
      </p:sp>
      <p:sp>
        <p:nvSpPr>
          <p:cNvPr id="12" name="Text 7"/>
          <p:cNvSpPr/>
          <p:nvPr/>
        </p:nvSpPr>
        <p:spPr>
          <a:xfrm>
            <a:off x="3119914" y="4894778"/>
            <a:ext cx="9582745" cy="272534"/>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Understanding the broader narrative and potential biases surrounding the information.</a:t>
            </a:r>
            <a:endParaRPr lang="en-US" sz="1300" dirty="0"/>
          </a:p>
        </p:txBody>
      </p:sp>
      <p:pic>
        <p:nvPicPr>
          <p:cNvPr id="13" name="Image 3" descr="preencoded.png"/>
          <p:cNvPicPr>
            <a:picLocks noChangeAspect="1"/>
          </p:cNvPicPr>
          <p:nvPr/>
        </p:nvPicPr>
        <p:blipFill>
          <a:blip r:embed="rId3"/>
          <a:stretch>
            <a:fillRect/>
          </a:stretch>
        </p:blipFill>
        <p:spPr>
          <a:xfrm>
            <a:off x="2694146" y="5548432"/>
            <a:ext cx="511016" cy="1143000"/>
          </a:xfrm>
          <a:prstGeom prst="rect">
            <a:avLst/>
          </a:prstGeom>
        </p:spPr>
      </p:pic>
      <p:sp>
        <p:nvSpPr>
          <p:cNvPr id="14" name="Text 8"/>
          <p:cNvSpPr/>
          <p:nvPr/>
        </p:nvSpPr>
        <p:spPr>
          <a:xfrm>
            <a:off x="3375422" y="5718691"/>
            <a:ext cx="2539484" cy="266224"/>
          </a:xfrm>
          <a:prstGeom prst="rect">
            <a:avLst/>
          </a:prstGeom>
          <a:noFill/>
          <a:ln/>
        </p:spPr>
        <p:txBody>
          <a:bodyPr wrap="none" lIns="0" tIns="0" rIns="0" bIns="0" rtlCol="0" anchor="t"/>
          <a:lstStyle/>
          <a:p>
            <a:pPr marL="0" indent="0" algn="l">
              <a:lnSpc>
                <a:spcPts val="2050"/>
              </a:lnSpc>
              <a:buNone/>
            </a:pPr>
            <a:r>
              <a:rPr lang="en-US" sz="1650" b="1" dirty="0">
                <a:solidFill>
                  <a:srgbClr val="52586B"/>
                </a:solidFill>
                <a:latin typeface="Mona Sans Semi Bold" pitchFamily="34" charset="0"/>
                <a:ea typeface="Mona Sans Semi Bold" pitchFamily="34" charset="-122"/>
                <a:cs typeface="Mona Sans Semi Bold" pitchFamily="34" charset="-120"/>
              </a:rPr>
              <a:t>Expert Review (Optional)</a:t>
            </a:r>
            <a:endParaRPr lang="en-US" sz="1650" b="1" dirty="0"/>
          </a:p>
        </p:txBody>
      </p:sp>
      <p:sp>
        <p:nvSpPr>
          <p:cNvPr id="15" name="Text 9"/>
          <p:cNvSpPr/>
          <p:nvPr/>
        </p:nvSpPr>
        <p:spPr>
          <a:xfrm>
            <a:off x="3375422" y="6087070"/>
            <a:ext cx="9327237" cy="272534"/>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Engaging human fact-checkers for complex or highly sensitive cases.</a:t>
            </a:r>
            <a:endParaRPr lang="en-US" sz="1300" dirty="0"/>
          </a:p>
        </p:txBody>
      </p:sp>
      <p:pic>
        <p:nvPicPr>
          <p:cNvPr id="16" name="Image 4" descr="preencoded.png"/>
          <p:cNvPicPr>
            <a:picLocks noChangeAspect="1"/>
          </p:cNvPicPr>
          <p:nvPr/>
        </p:nvPicPr>
        <p:blipFill>
          <a:blip r:embed="rId3"/>
          <a:stretch>
            <a:fillRect/>
          </a:stretch>
        </p:blipFill>
        <p:spPr>
          <a:xfrm>
            <a:off x="2438638" y="6740723"/>
            <a:ext cx="511016" cy="1143000"/>
          </a:xfrm>
          <a:prstGeom prst="rect">
            <a:avLst/>
          </a:prstGeom>
        </p:spPr>
      </p:pic>
      <p:sp>
        <p:nvSpPr>
          <p:cNvPr id="17" name="Text 10"/>
          <p:cNvSpPr/>
          <p:nvPr/>
        </p:nvSpPr>
        <p:spPr>
          <a:xfrm>
            <a:off x="3119914" y="6910983"/>
            <a:ext cx="2129433" cy="266224"/>
          </a:xfrm>
          <a:prstGeom prst="rect">
            <a:avLst/>
          </a:prstGeom>
          <a:noFill/>
          <a:ln/>
        </p:spPr>
        <p:txBody>
          <a:bodyPr wrap="none" lIns="0" tIns="0" rIns="0" bIns="0" rtlCol="0" anchor="t"/>
          <a:lstStyle/>
          <a:p>
            <a:pPr marL="0" indent="0" algn="l">
              <a:lnSpc>
                <a:spcPts val="2050"/>
              </a:lnSpc>
              <a:buNone/>
            </a:pPr>
            <a:r>
              <a:rPr lang="en-US" sz="1650" b="1" dirty="0">
                <a:solidFill>
                  <a:srgbClr val="52586B"/>
                </a:solidFill>
                <a:latin typeface="Mona Sans Semi Bold" pitchFamily="34" charset="0"/>
                <a:ea typeface="Mona Sans Semi Bold" pitchFamily="34" charset="-122"/>
                <a:cs typeface="Mona Sans Semi Bold" pitchFamily="34" charset="-120"/>
              </a:rPr>
              <a:t>Verdict &amp; Reporting</a:t>
            </a:r>
            <a:endParaRPr lang="en-US" sz="1650" b="1" dirty="0"/>
          </a:p>
        </p:txBody>
      </p:sp>
      <p:sp>
        <p:nvSpPr>
          <p:cNvPr id="18" name="Text 11"/>
          <p:cNvSpPr/>
          <p:nvPr/>
        </p:nvSpPr>
        <p:spPr>
          <a:xfrm>
            <a:off x="3119914" y="7279362"/>
            <a:ext cx="9582745" cy="272534"/>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Assigning a verification status and providing a clear explanation to the user.</a:t>
            </a:r>
            <a:endParaRPr lang="en-US" sz="1300" dirty="0"/>
          </a:p>
        </p:txBody>
      </p:sp>
      <p:pic>
        <p:nvPicPr>
          <p:cNvPr id="19" name="Picture 18">
            <a:extLst>
              <a:ext uri="{FF2B5EF4-FFF2-40B4-BE49-F238E27FC236}">
                <a16:creationId xmlns:a16="http://schemas.microsoft.com/office/drawing/2014/main" id="{46A6D93B-75CD-E24F-6059-23FBE48D78EB}"/>
              </a:ext>
            </a:extLst>
          </p:cNvPr>
          <p:cNvPicPr>
            <a:picLocks noChangeAspect="1"/>
          </p:cNvPicPr>
          <p:nvPr/>
        </p:nvPicPr>
        <p:blipFill>
          <a:blip r:embed="rId4"/>
          <a:srcRect l="27910" t="21165" r="50845" b="73840"/>
          <a:stretch>
            <a:fillRect/>
          </a:stretch>
        </p:blipFill>
        <p:spPr>
          <a:xfrm>
            <a:off x="11811786" y="7711126"/>
            <a:ext cx="2818614" cy="4359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773912" y="481846"/>
            <a:ext cx="6686907" cy="437912"/>
          </a:xfrm>
          <a:prstGeom prst="rect">
            <a:avLst/>
          </a:prstGeom>
          <a:noFill/>
          <a:ln/>
        </p:spPr>
        <p:txBody>
          <a:bodyPr wrap="none" lIns="0" tIns="0" rIns="0" bIns="0" rtlCol="0" anchor="t"/>
          <a:lstStyle/>
          <a:p>
            <a:pPr marL="0" indent="0" algn="l">
              <a:lnSpc>
                <a:spcPts val="3400"/>
              </a:lnSpc>
              <a:buNone/>
            </a:pPr>
            <a:r>
              <a:rPr lang="en-US" sz="2750" b="1" dirty="0">
                <a:solidFill>
                  <a:srgbClr val="373B48"/>
                </a:solidFill>
                <a:latin typeface="Mona Sans Semi Bold" pitchFamily="34" charset="0"/>
                <a:ea typeface="Mona Sans Semi Bold" pitchFamily="34" charset="-122"/>
                <a:cs typeface="Mona Sans Semi Bold" pitchFamily="34" charset="-120"/>
              </a:rPr>
              <a:t>Demo/Use Case: See Our Tool in Action!</a:t>
            </a:r>
            <a:endParaRPr lang="en-US" sz="2750" b="1" dirty="0"/>
          </a:p>
        </p:txBody>
      </p:sp>
      <p:sp>
        <p:nvSpPr>
          <p:cNvPr id="3" name="Text 1"/>
          <p:cNvSpPr/>
          <p:nvPr/>
        </p:nvSpPr>
        <p:spPr>
          <a:xfrm>
            <a:off x="1773912" y="1270159"/>
            <a:ext cx="11082576" cy="560784"/>
          </a:xfrm>
          <a:prstGeom prst="rect">
            <a:avLst/>
          </a:prstGeom>
          <a:noFill/>
          <a:ln/>
        </p:spPr>
        <p:txBody>
          <a:bodyPr wrap="square" lIns="0" tIns="0" rIns="0" bIns="0" rtlCol="0" anchor="t"/>
          <a:lstStyle/>
          <a:p>
            <a:pPr marL="0" indent="0" algn="l">
              <a:lnSpc>
                <a:spcPts val="2200"/>
              </a:lnSpc>
              <a:buNone/>
            </a:pPr>
            <a:r>
              <a:rPr lang="en-US" sz="1350" dirty="0">
                <a:solidFill>
                  <a:srgbClr val="52586B"/>
                </a:solidFill>
                <a:latin typeface="Funnel Sans" pitchFamily="34" charset="0"/>
                <a:ea typeface="Funnel Sans" pitchFamily="34" charset="-122"/>
                <a:cs typeface="Funnel Sans" pitchFamily="34" charset="-120"/>
              </a:rPr>
              <a:t>Imagine a user encountering a suspicious news headline on their feed. With our tool, they can simply copy and paste the article link or text, and receive an instant assessment of its authenticity, complete with a detailed breakdown of the verification process.</a:t>
            </a:r>
            <a:endParaRPr lang="en-US" sz="1350" dirty="0"/>
          </a:p>
        </p:txBody>
      </p:sp>
      <p:pic>
        <p:nvPicPr>
          <p:cNvPr id="4" name="Image 0" descr="preencoded.png"/>
          <p:cNvPicPr>
            <a:picLocks noChangeAspect="1"/>
          </p:cNvPicPr>
          <p:nvPr/>
        </p:nvPicPr>
        <p:blipFill>
          <a:blip r:embed="rId3"/>
          <a:stretch>
            <a:fillRect/>
          </a:stretch>
        </p:blipFill>
        <p:spPr>
          <a:xfrm>
            <a:off x="1773912" y="2225040"/>
            <a:ext cx="5327571" cy="5327571"/>
          </a:xfrm>
          <a:prstGeom prst="rect">
            <a:avLst/>
          </a:prstGeom>
        </p:spPr>
      </p:pic>
      <p:sp>
        <p:nvSpPr>
          <p:cNvPr id="5" name="Text 2"/>
          <p:cNvSpPr/>
          <p:nvPr/>
        </p:nvSpPr>
        <p:spPr>
          <a:xfrm>
            <a:off x="7536537" y="2203133"/>
            <a:ext cx="2190155" cy="273844"/>
          </a:xfrm>
          <a:prstGeom prst="rect">
            <a:avLst/>
          </a:prstGeom>
          <a:noFill/>
          <a:ln/>
        </p:spPr>
        <p:txBody>
          <a:bodyPr wrap="none" lIns="0" tIns="0" rIns="0" bIns="0" rtlCol="0" anchor="t"/>
          <a:lstStyle/>
          <a:p>
            <a:pPr marL="0" indent="0" algn="l">
              <a:lnSpc>
                <a:spcPts val="2150"/>
              </a:lnSpc>
              <a:buNone/>
            </a:pPr>
            <a:r>
              <a:rPr lang="en-US" sz="1700" b="1" dirty="0">
                <a:solidFill>
                  <a:srgbClr val="373B48"/>
                </a:solidFill>
                <a:latin typeface="Mona Sans Semi Bold" pitchFamily="34" charset="0"/>
                <a:ea typeface="Mona Sans Semi Bold" pitchFamily="34" charset="-122"/>
                <a:cs typeface="Mona Sans Semi Bold" pitchFamily="34" charset="-120"/>
              </a:rPr>
              <a:t>Scenario:</a:t>
            </a:r>
            <a:endParaRPr lang="en-US" sz="1700" b="1" dirty="0"/>
          </a:p>
        </p:txBody>
      </p:sp>
      <p:sp>
        <p:nvSpPr>
          <p:cNvPr id="6" name="Text 3"/>
          <p:cNvSpPr/>
          <p:nvPr/>
        </p:nvSpPr>
        <p:spPr>
          <a:xfrm>
            <a:off x="7536537" y="2652117"/>
            <a:ext cx="5327571" cy="280392"/>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52586B"/>
                </a:solidFill>
                <a:latin typeface="Funnel Sans" pitchFamily="34" charset="0"/>
                <a:ea typeface="Funnel Sans" pitchFamily="34" charset="-122"/>
                <a:cs typeface="Funnel Sans" pitchFamily="34" charset="-120"/>
              </a:rPr>
              <a:t>User sees a viral article about a new 'miracle cure'.</a:t>
            </a:r>
            <a:endParaRPr lang="en-US" sz="1350" dirty="0"/>
          </a:p>
        </p:txBody>
      </p:sp>
      <p:sp>
        <p:nvSpPr>
          <p:cNvPr id="7" name="Text 4"/>
          <p:cNvSpPr/>
          <p:nvPr/>
        </p:nvSpPr>
        <p:spPr>
          <a:xfrm>
            <a:off x="7536537" y="2993827"/>
            <a:ext cx="5327571" cy="280392"/>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52586B"/>
                </a:solidFill>
                <a:latin typeface="Funnel Sans" pitchFamily="34" charset="0"/>
                <a:ea typeface="Funnel Sans" pitchFamily="34" charset="-122"/>
                <a:cs typeface="Funnel Sans" pitchFamily="34" charset="-120"/>
              </a:rPr>
              <a:t>User inputs the article into our tool.</a:t>
            </a:r>
            <a:endParaRPr lang="en-US" sz="1350" dirty="0"/>
          </a:p>
        </p:txBody>
      </p:sp>
      <p:sp>
        <p:nvSpPr>
          <p:cNvPr id="8" name="Text 5"/>
          <p:cNvSpPr/>
          <p:nvPr/>
        </p:nvSpPr>
        <p:spPr>
          <a:xfrm>
            <a:off x="7536537" y="3335536"/>
            <a:ext cx="5327571" cy="280392"/>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52586B"/>
                </a:solidFill>
                <a:latin typeface="Funnel Sans" pitchFamily="34" charset="0"/>
                <a:ea typeface="Funnel Sans" pitchFamily="34" charset="-122"/>
                <a:cs typeface="Funnel Sans" pitchFamily="34" charset="-120"/>
              </a:rPr>
              <a:t>Our tool analyses the content, source, and claims.</a:t>
            </a:r>
            <a:endParaRPr lang="en-US" sz="1350" dirty="0"/>
          </a:p>
        </p:txBody>
      </p:sp>
      <p:sp>
        <p:nvSpPr>
          <p:cNvPr id="9" name="Text 6"/>
          <p:cNvSpPr/>
          <p:nvPr/>
        </p:nvSpPr>
        <p:spPr>
          <a:xfrm>
            <a:off x="7536537" y="3677245"/>
            <a:ext cx="5327571" cy="560784"/>
          </a:xfrm>
          <a:prstGeom prst="rect">
            <a:avLst/>
          </a:prstGeom>
          <a:noFill/>
          <a:ln/>
        </p:spPr>
        <p:txBody>
          <a:bodyPr wrap="square" lIns="0" tIns="0" rIns="0" bIns="0" rtlCol="0" anchor="t"/>
          <a:lstStyle/>
          <a:p>
            <a:pPr marL="342900" indent="-342900" algn="l">
              <a:lnSpc>
                <a:spcPts val="2200"/>
              </a:lnSpc>
              <a:buSzPct val="100000"/>
              <a:buChar char="•"/>
            </a:pPr>
            <a:r>
              <a:rPr lang="en-US" sz="1350" dirty="0">
                <a:solidFill>
                  <a:srgbClr val="52586B"/>
                </a:solidFill>
                <a:latin typeface="Funnel Sans" pitchFamily="34" charset="0"/>
                <a:ea typeface="Funnel Sans" pitchFamily="34" charset="-122"/>
                <a:cs typeface="Funnel Sans" pitchFamily="34" charset="-120"/>
              </a:rPr>
              <a:t>The tool provides a "False" rating with reasons, such as unverified claims and unreliable sources.</a:t>
            </a:r>
            <a:endParaRPr lang="en-US" sz="1350" dirty="0"/>
          </a:p>
        </p:txBody>
      </p:sp>
      <p:sp>
        <p:nvSpPr>
          <p:cNvPr id="10" name="Text 7"/>
          <p:cNvSpPr/>
          <p:nvPr/>
        </p:nvSpPr>
        <p:spPr>
          <a:xfrm>
            <a:off x="7536537" y="4299347"/>
            <a:ext cx="5327571" cy="280392"/>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52586B"/>
                </a:solidFill>
                <a:latin typeface="Funnel Sans" pitchFamily="34" charset="0"/>
                <a:ea typeface="Funnel Sans" pitchFamily="34" charset="-122"/>
                <a:cs typeface="Funnel Sans" pitchFamily="34" charset="-120"/>
              </a:rPr>
              <a:t>User can confidently dismiss the misinformation.</a:t>
            </a:r>
            <a:endParaRPr lang="en-US" sz="1350" dirty="0"/>
          </a:p>
        </p:txBody>
      </p:sp>
      <p:pic>
        <p:nvPicPr>
          <p:cNvPr id="11" name="Picture 10">
            <a:extLst>
              <a:ext uri="{FF2B5EF4-FFF2-40B4-BE49-F238E27FC236}">
                <a16:creationId xmlns:a16="http://schemas.microsoft.com/office/drawing/2014/main" id="{FEB7AAE8-3D08-2444-0721-F8A8FA9BEB55}"/>
              </a:ext>
            </a:extLst>
          </p:cNvPr>
          <p:cNvPicPr>
            <a:picLocks noChangeAspect="1"/>
          </p:cNvPicPr>
          <p:nvPr/>
        </p:nvPicPr>
        <p:blipFill>
          <a:blip r:embed="rId4"/>
          <a:srcRect l="27910" t="21165" r="50845" b="73840"/>
          <a:stretch>
            <a:fillRect/>
          </a:stretch>
        </p:blipFill>
        <p:spPr>
          <a:xfrm>
            <a:off x="11811786" y="7711126"/>
            <a:ext cx="2818614" cy="4359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895</Words>
  <Application>Microsoft Office PowerPoint</Application>
  <PresentationFormat>Custom</PresentationFormat>
  <Paragraphs>101</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Funnel Sans</vt:lpstr>
      <vt:lpstr>Arial</vt:lpstr>
      <vt:lpstr>Mona Sans Semi Bold</vt:lpstr>
      <vt:lpstr>Wingdings</vt:lpstr>
      <vt:lpstr>Mona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Saniya Mhatre</cp:lastModifiedBy>
  <cp:revision>2</cp:revision>
  <dcterms:created xsi:type="dcterms:W3CDTF">2026-01-19T13:59:07Z</dcterms:created>
  <dcterms:modified xsi:type="dcterms:W3CDTF">2026-01-21T12:54:27Z</dcterms:modified>
</cp:coreProperties>
</file>